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6"/>
  </p:notesMasterIdLst>
  <p:sldIdLst>
    <p:sldId id="256" r:id="rId3"/>
    <p:sldId id="266" r:id="rId4"/>
    <p:sldId id="345" r:id="rId5"/>
    <p:sldId id="267" r:id="rId6"/>
    <p:sldId id="339" r:id="rId7"/>
    <p:sldId id="263" r:id="rId8"/>
    <p:sldId id="348" r:id="rId9"/>
    <p:sldId id="341" r:id="rId10"/>
    <p:sldId id="349" r:id="rId11"/>
    <p:sldId id="350" r:id="rId12"/>
    <p:sldId id="354" r:id="rId13"/>
    <p:sldId id="260" r:id="rId14"/>
    <p:sldId id="271" r:id="rId15"/>
    <p:sldId id="288" r:id="rId16"/>
    <p:sldId id="353" r:id="rId17"/>
    <p:sldId id="347" r:id="rId18"/>
    <p:sldId id="351" r:id="rId19"/>
    <p:sldId id="356" r:id="rId20"/>
    <p:sldId id="352" r:id="rId21"/>
    <p:sldId id="357" r:id="rId22"/>
    <p:sldId id="272" r:id="rId23"/>
    <p:sldId id="355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6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2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286F85-8D2A-411C-81B2-A5BD4E72F1A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F8E61DB-FF6D-4A41-AAFA-135F07DB716F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/>
            <a:t>Non-Use</a:t>
          </a:r>
        </a:p>
      </dgm:t>
    </dgm:pt>
    <dgm:pt modelId="{8EB21FEB-0128-467C-92F4-57F87498B3DD}" type="parTrans" cxnId="{BF32D312-EB29-4157-A208-650005EF17F7}">
      <dgm:prSet/>
      <dgm:spPr/>
      <dgm:t>
        <a:bodyPr/>
        <a:lstStyle/>
        <a:p>
          <a:endParaRPr lang="en-US"/>
        </a:p>
      </dgm:t>
    </dgm:pt>
    <dgm:pt modelId="{B29995C6-8B94-405A-B742-6891B794754E}" type="sibTrans" cxnId="{BF32D312-EB29-4157-A208-650005EF17F7}">
      <dgm:prSet/>
      <dgm:spPr/>
      <dgm:t>
        <a:bodyPr/>
        <a:lstStyle/>
        <a:p>
          <a:endParaRPr lang="en-US"/>
        </a:p>
      </dgm:t>
    </dgm:pt>
    <dgm:pt modelId="{6B6E009C-9D14-462D-A1A7-2E685266AA58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/>
            <a:t>Experimental Use</a:t>
          </a:r>
        </a:p>
      </dgm:t>
    </dgm:pt>
    <dgm:pt modelId="{28ADF390-B801-467C-8701-D7527465DC52}" type="parTrans" cxnId="{46848C42-E920-43DA-8D42-E633542036A1}">
      <dgm:prSet/>
      <dgm:spPr/>
      <dgm:t>
        <a:bodyPr/>
        <a:lstStyle/>
        <a:p>
          <a:endParaRPr lang="en-US"/>
        </a:p>
      </dgm:t>
    </dgm:pt>
    <dgm:pt modelId="{68FA78FA-F50E-473D-8BD4-D7D43E0BD508}" type="sibTrans" cxnId="{46848C42-E920-43DA-8D42-E633542036A1}">
      <dgm:prSet/>
      <dgm:spPr/>
      <dgm:t>
        <a:bodyPr/>
        <a:lstStyle/>
        <a:p>
          <a:endParaRPr lang="en-US"/>
        </a:p>
      </dgm:t>
    </dgm:pt>
    <dgm:pt modelId="{6D2C3F8B-676A-4153-8E70-23F162462470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400" b="1" dirty="0"/>
            <a:t>Occasional Use</a:t>
          </a:r>
        </a:p>
      </dgm:t>
    </dgm:pt>
    <dgm:pt modelId="{786728F5-4E58-4635-91E3-F410A59828D9}" type="parTrans" cxnId="{B6E49435-3A00-4C62-B41D-6D976DFA2C18}">
      <dgm:prSet/>
      <dgm:spPr/>
      <dgm:t>
        <a:bodyPr/>
        <a:lstStyle/>
        <a:p>
          <a:endParaRPr lang="en-US"/>
        </a:p>
      </dgm:t>
    </dgm:pt>
    <dgm:pt modelId="{D8712311-F89D-452A-8BBA-BF424FBFA301}" type="sibTrans" cxnId="{B6E49435-3A00-4C62-B41D-6D976DFA2C18}">
      <dgm:prSet/>
      <dgm:spPr/>
      <dgm:t>
        <a:bodyPr/>
        <a:lstStyle/>
        <a:p>
          <a:endParaRPr lang="en-US"/>
        </a:p>
      </dgm:t>
    </dgm:pt>
    <dgm:pt modelId="{EFA3BA22-85BC-4B76-BDC1-A58D501B16A4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800" b="1" dirty="0"/>
            <a:t>Regular Use</a:t>
          </a:r>
        </a:p>
      </dgm:t>
    </dgm:pt>
    <dgm:pt modelId="{E5CAB2D6-6E88-47A2-BB62-4E9B996656B2}" type="parTrans" cxnId="{7836D0E2-61A1-4CB0-A49C-03ABB153B0CC}">
      <dgm:prSet/>
      <dgm:spPr/>
      <dgm:t>
        <a:bodyPr/>
        <a:lstStyle/>
        <a:p>
          <a:endParaRPr lang="en-US"/>
        </a:p>
      </dgm:t>
    </dgm:pt>
    <dgm:pt modelId="{76BA7F6F-04EE-48F1-9B30-0F13A5529A8E}" type="sibTrans" cxnId="{7836D0E2-61A1-4CB0-A49C-03ABB153B0CC}">
      <dgm:prSet/>
      <dgm:spPr/>
      <dgm:t>
        <a:bodyPr/>
        <a:lstStyle/>
        <a:p>
          <a:endParaRPr lang="en-US"/>
        </a:p>
      </dgm:t>
    </dgm:pt>
    <dgm:pt modelId="{1A6550A0-139A-49CA-BF37-855DA85A5230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800" b="1" dirty="0"/>
            <a:t>Abuse/Misuse</a:t>
          </a:r>
        </a:p>
      </dgm:t>
    </dgm:pt>
    <dgm:pt modelId="{36E9C048-821B-4668-A767-C81CF1A4FE88}" type="parTrans" cxnId="{DAAB8442-1F02-4A95-BA73-2C9A70B7EBED}">
      <dgm:prSet/>
      <dgm:spPr/>
      <dgm:t>
        <a:bodyPr/>
        <a:lstStyle/>
        <a:p>
          <a:endParaRPr lang="en-US"/>
        </a:p>
      </dgm:t>
    </dgm:pt>
    <dgm:pt modelId="{00F4B789-C891-4570-AC82-A00A5D63EA62}" type="sibTrans" cxnId="{DAAB8442-1F02-4A95-BA73-2C9A70B7EBED}">
      <dgm:prSet/>
      <dgm:spPr/>
      <dgm:t>
        <a:bodyPr/>
        <a:lstStyle/>
        <a:p>
          <a:endParaRPr lang="en-US"/>
        </a:p>
      </dgm:t>
    </dgm:pt>
    <dgm:pt modelId="{A6713F9C-D504-46CA-A592-F8F3B4248756}">
      <dgm:prSet custT="1"/>
      <dgm:spPr>
        <a:solidFill>
          <a:srgbClr val="C00000"/>
        </a:solidFill>
      </dgm:spPr>
      <dgm:t>
        <a:bodyPr/>
        <a:lstStyle/>
        <a:p>
          <a:r>
            <a:rPr lang="en-US" sz="2800" b="1" dirty="0"/>
            <a:t>Dependency (Addiction)</a:t>
          </a:r>
        </a:p>
      </dgm:t>
    </dgm:pt>
    <dgm:pt modelId="{FC3EA649-9780-4EFE-A24E-D59FAD3D5AF8}" type="parTrans" cxnId="{EEAF2FC8-6736-490D-8C5B-F5893A6B2554}">
      <dgm:prSet/>
      <dgm:spPr/>
      <dgm:t>
        <a:bodyPr/>
        <a:lstStyle/>
        <a:p>
          <a:endParaRPr lang="en-US"/>
        </a:p>
      </dgm:t>
    </dgm:pt>
    <dgm:pt modelId="{CC34B9AC-B1A0-4BB0-B81A-89ADD5C7F975}" type="sibTrans" cxnId="{EEAF2FC8-6736-490D-8C5B-F5893A6B2554}">
      <dgm:prSet/>
      <dgm:spPr/>
      <dgm:t>
        <a:bodyPr/>
        <a:lstStyle/>
        <a:p>
          <a:endParaRPr lang="en-US"/>
        </a:p>
      </dgm:t>
    </dgm:pt>
    <dgm:pt modelId="{4BCBE59F-140B-4918-9DC2-A949E2E2E1FD}" type="pres">
      <dgm:prSet presAssocID="{D6286F85-8D2A-411C-81B2-A5BD4E72F1A3}" presName="Name0" presStyleCnt="0">
        <dgm:presLayoutVars>
          <dgm:dir/>
          <dgm:animLvl val="lvl"/>
          <dgm:resizeHandles val="exact"/>
        </dgm:presLayoutVars>
      </dgm:prSet>
      <dgm:spPr/>
    </dgm:pt>
    <dgm:pt modelId="{025728F7-F6AA-41B9-8B34-D34E09A7CA7D}" type="pres">
      <dgm:prSet presAssocID="{4F8E61DB-FF6D-4A41-AAFA-135F07DB716F}" presName="Name8" presStyleCnt="0"/>
      <dgm:spPr/>
    </dgm:pt>
    <dgm:pt modelId="{2A017126-CE69-4951-B5E5-5F75EF95FC5F}" type="pres">
      <dgm:prSet presAssocID="{4F8E61DB-FF6D-4A41-AAFA-135F07DB716F}" presName="level" presStyleLbl="node1" presStyleIdx="0" presStyleCnt="6">
        <dgm:presLayoutVars>
          <dgm:chMax val="1"/>
          <dgm:bulletEnabled val="1"/>
        </dgm:presLayoutVars>
      </dgm:prSet>
      <dgm:spPr/>
    </dgm:pt>
    <dgm:pt modelId="{056D5402-EB81-45CC-8246-801365F244EA}" type="pres">
      <dgm:prSet presAssocID="{4F8E61DB-FF6D-4A41-AAFA-135F07DB716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79231DC-EF95-471D-978B-337CCE8FE572}" type="pres">
      <dgm:prSet presAssocID="{6B6E009C-9D14-462D-A1A7-2E685266AA58}" presName="Name8" presStyleCnt="0"/>
      <dgm:spPr/>
    </dgm:pt>
    <dgm:pt modelId="{5731E3F5-5F13-486A-AA4A-75D87941C273}" type="pres">
      <dgm:prSet presAssocID="{6B6E009C-9D14-462D-A1A7-2E685266AA58}" presName="level" presStyleLbl="node1" presStyleIdx="1" presStyleCnt="6">
        <dgm:presLayoutVars>
          <dgm:chMax val="1"/>
          <dgm:bulletEnabled val="1"/>
        </dgm:presLayoutVars>
      </dgm:prSet>
      <dgm:spPr/>
    </dgm:pt>
    <dgm:pt modelId="{4D2F9478-27F1-4C5F-93B1-DB73ECB39FC1}" type="pres">
      <dgm:prSet presAssocID="{6B6E009C-9D14-462D-A1A7-2E685266AA5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41E3494-FC27-4FFF-8326-D201B3437CFE}" type="pres">
      <dgm:prSet presAssocID="{6D2C3F8B-676A-4153-8E70-23F162462470}" presName="Name8" presStyleCnt="0"/>
      <dgm:spPr/>
    </dgm:pt>
    <dgm:pt modelId="{410D7F55-04D0-415D-AAFC-907A0953640C}" type="pres">
      <dgm:prSet presAssocID="{6D2C3F8B-676A-4153-8E70-23F162462470}" presName="level" presStyleLbl="node1" presStyleIdx="2" presStyleCnt="6">
        <dgm:presLayoutVars>
          <dgm:chMax val="1"/>
          <dgm:bulletEnabled val="1"/>
        </dgm:presLayoutVars>
      </dgm:prSet>
      <dgm:spPr/>
    </dgm:pt>
    <dgm:pt modelId="{B24B198D-5A36-4BB9-804E-4466521AF8A0}" type="pres">
      <dgm:prSet presAssocID="{6D2C3F8B-676A-4153-8E70-23F16246247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C38C229-BC4B-4C0A-8049-0035EFA35C41}" type="pres">
      <dgm:prSet presAssocID="{EFA3BA22-85BC-4B76-BDC1-A58D501B16A4}" presName="Name8" presStyleCnt="0"/>
      <dgm:spPr/>
    </dgm:pt>
    <dgm:pt modelId="{59A93AC2-C8EF-48C4-971E-5F9187790FE4}" type="pres">
      <dgm:prSet presAssocID="{EFA3BA22-85BC-4B76-BDC1-A58D501B16A4}" presName="level" presStyleLbl="node1" presStyleIdx="3" presStyleCnt="6" custLinFactNeighborY="2571">
        <dgm:presLayoutVars>
          <dgm:chMax val="1"/>
          <dgm:bulletEnabled val="1"/>
        </dgm:presLayoutVars>
      </dgm:prSet>
      <dgm:spPr/>
    </dgm:pt>
    <dgm:pt modelId="{3B10713A-6016-408A-8AF0-AE2D8C7C2728}" type="pres">
      <dgm:prSet presAssocID="{EFA3BA22-85BC-4B76-BDC1-A58D501B16A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A4E366D-E867-43EC-BCB7-14EA2A2D54DE}" type="pres">
      <dgm:prSet presAssocID="{1A6550A0-139A-49CA-BF37-855DA85A5230}" presName="Name8" presStyleCnt="0"/>
      <dgm:spPr/>
    </dgm:pt>
    <dgm:pt modelId="{CAFE8093-F24B-44D4-A5D8-D2E92FBB3BDA}" type="pres">
      <dgm:prSet presAssocID="{1A6550A0-139A-49CA-BF37-855DA85A5230}" presName="level" presStyleLbl="node1" presStyleIdx="4" presStyleCnt="6">
        <dgm:presLayoutVars>
          <dgm:chMax val="1"/>
          <dgm:bulletEnabled val="1"/>
        </dgm:presLayoutVars>
      </dgm:prSet>
      <dgm:spPr/>
    </dgm:pt>
    <dgm:pt modelId="{DB5B9BFC-688D-4284-8AFC-101896D7AE2A}" type="pres">
      <dgm:prSet presAssocID="{1A6550A0-139A-49CA-BF37-855DA85A523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DD6E10C-1487-4B39-9BC5-36284E7F5B3F}" type="pres">
      <dgm:prSet presAssocID="{A6713F9C-D504-46CA-A592-F8F3B4248756}" presName="Name8" presStyleCnt="0"/>
      <dgm:spPr/>
    </dgm:pt>
    <dgm:pt modelId="{D8CC08F6-169D-412E-ADC6-2C3127B7E2F7}" type="pres">
      <dgm:prSet presAssocID="{A6713F9C-D504-46CA-A592-F8F3B4248756}" presName="level" presStyleLbl="node1" presStyleIdx="5" presStyleCnt="6">
        <dgm:presLayoutVars>
          <dgm:chMax val="1"/>
          <dgm:bulletEnabled val="1"/>
        </dgm:presLayoutVars>
      </dgm:prSet>
      <dgm:spPr/>
    </dgm:pt>
    <dgm:pt modelId="{1F52CE68-FE82-450E-B16E-CBE48B74127D}" type="pres">
      <dgm:prSet presAssocID="{A6713F9C-D504-46CA-A592-F8F3B424875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F32D312-EB29-4157-A208-650005EF17F7}" srcId="{D6286F85-8D2A-411C-81B2-A5BD4E72F1A3}" destId="{4F8E61DB-FF6D-4A41-AAFA-135F07DB716F}" srcOrd="0" destOrd="0" parTransId="{8EB21FEB-0128-467C-92F4-57F87498B3DD}" sibTransId="{B29995C6-8B94-405A-B742-6891B794754E}"/>
    <dgm:cxn modelId="{F8C20525-39BF-445F-BD8A-A4F6256AB700}" type="presOf" srcId="{6B6E009C-9D14-462D-A1A7-2E685266AA58}" destId="{5731E3F5-5F13-486A-AA4A-75D87941C273}" srcOrd="0" destOrd="0" presId="urn:microsoft.com/office/officeart/2005/8/layout/pyramid1"/>
    <dgm:cxn modelId="{B6E49435-3A00-4C62-B41D-6D976DFA2C18}" srcId="{D6286F85-8D2A-411C-81B2-A5BD4E72F1A3}" destId="{6D2C3F8B-676A-4153-8E70-23F162462470}" srcOrd="2" destOrd="0" parTransId="{786728F5-4E58-4635-91E3-F410A59828D9}" sibTransId="{D8712311-F89D-452A-8BBA-BF424FBFA301}"/>
    <dgm:cxn modelId="{95A8A83D-5E33-4083-A334-3132D6915BF7}" type="presOf" srcId="{1A6550A0-139A-49CA-BF37-855DA85A5230}" destId="{CAFE8093-F24B-44D4-A5D8-D2E92FBB3BDA}" srcOrd="0" destOrd="0" presId="urn:microsoft.com/office/officeart/2005/8/layout/pyramid1"/>
    <dgm:cxn modelId="{DAAB8442-1F02-4A95-BA73-2C9A70B7EBED}" srcId="{D6286F85-8D2A-411C-81B2-A5BD4E72F1A3}" destId="{1A6550A0-139A-49CA-BF37-855DA85A5230}" srcOrd="4" destOrd="0" parTransId="{36E9C048-821B-4668-A767-C81CF1A4FE88}" sibTransId="{00F4B789-C891-4570-AC82-A00A5D63EA62}"/>
    <dgm:cxn modelId="{46848C42-E920-43DA-8D42-E633542036A1}" srcId="{D6286F85-8D2A-411C-81B2-A5BD4E72F1A3}" destId="{6B6E009C-9D14-462D-A1A7-2E685266AA58}" srcOrd="1" destOrd="0" parTransId="{28ADF390-B801-467C-8701-D7527465DC52}" sibTransId="{68FA78FA-F50E-473D-8BD4-D7D43E0BD508}"/>
    <dgm:cxn modelId="{3BDF1C61-64DD-4E7C-B5A6-B420EB29B22C}" type="presOf" srcId="{4F8E61DB-FF6D-4A41-AAFA-135F07DB716F}" destId="{2A017126-CE69-4951-B5E5-5F75EF95FC5F}" srcOrd="0" destOrd="0" presId="urn:microsoft.com/office/officeart/2005/8/layout/pyramid1"/>
    <dgm:cxn modelId="{9EA3976B-1401-4EEF-8445-B758EC959FF3}" type="presOf" srcId="{EFA3BA22-85BC-4B76-BDC1-A58D501B16A4}" destId="{59A93AC2-C8EF-48C4-971E-5F9187790FE4}" srcOrd="0" destOrd="0" presId="urn:microsoft.com/office/officeart/2005/8/layout/pyramid1"/>
    <dgm:cxn modelId="{70140B7F-C211-408A-B392-88DBB1BC0769}" type="presOf" srcId="{4F8E61DB-FF6D-4A41-AAFA-135F07DB716F}" destId="{056D5402-EB81-45CC-8246-801365F244EA}" srcOrd="1" destOrd="0" presId="urn:microsoft.com/office/officeart/2005/8/layout/pyramid1"/>
    <dgm:cxn modelId="{C163B0A2-7594-4AEA-A58E-C894BF3A4DB2}" type="presOf" srcId="{6D2C3F8B-676A-4153-8E70-23F162462470}" destId="{410D7F55-04D0-415D-AAFC-907A0953640C}" srcOrd="0" destOrd="0" presId="urn:microsoft.com/office/officeart/2005/8/layout/pyramid1"/>
    <dgm:cxn modelId="{ECA4A6A9-3DFC-475C-B005-D84C86B86E07}" type="presOf" srcId="{6B6E009C-9D14-462D-A1A7-2E685266AA58}" destId="{4D2F9478-27F1-4C5F-93B1-DB73ECB39FC1}" srcOrd="1" destOrd="0" presId="urn:microsoft.com/office/officeart/2005/8/layout/pyramid1"/>
    <dgm:cxn modelId="{CC940FB4-581A-444C-9315-93879D732DFE}" type="presOf" srcId="{A6713F9C-D504-46CA-A592-F8F3B4248756}" destId="{1F52CE68-FE82-450E-B16E-CBE48B74127D}" srcOrd="1" destOrd="0" presId="urn:microsoft.com/office/officeart/2005/8/layout/pyramid1"/>
    <dgm:cxn modelId="{888406B5-0351-4C6E-95B2-B7ECD61494F5}" type="presOf" srcId="{EFA3BA22-85BC-4B76-BDC1-A58D501B16A4}" destId="{3B10713A-6016-408A-8AF0-AE2D8C7C2728}" srcOrd="1" destOrd="0" presId="urn:microsoft.com/office/officeart/2005/8/layout/pyramid1"/>
    <dgm:cxn modelId="{AB1F74BC-F686-4B3F-B81B-74D01DFF28AB}" type="presOf" srcId="{6D2C3F8B-676A-4153-8E70-23F162462470}" destId="{B24B198D-5A36-4BB9-804E-4466521AF8A0}" srcOrd="1" destOrd="0" presId="urn:microsoft.com/office/officeart/2005/8/layout/pyramid1"/>
    <dgm:cxn modelId="{A6CF89BE-24EB-4CFB-98ED-BB8ADD049AD8}" type="presOf" srcId="{1A6550A0-139A-49CA-BF37-855DA85A5230}" destId="{DB5B9BFC-688D-4284-8AFC-101896D7AE2A}" srcOrd="1" destOrd="0" presId="urn:microsoft.com/office/officeart/2005/8/layout/pyramid1"/>
    <dgm:cxn modelId="{EEAF2FC8-6736-490D-8C5B-F5893A6B2554}" srcId="{D6286F85-8D2A-411C-81B2-A5BD4E72F1A3}" destId="{A6713F9C-D504-46CA-A592-F8F3B4248756}" srcOrd="5" destOrd="0" parTransId="{FC3EA649-9780-4EFE-A24E-D59FAD3D5AF8}" sibTransId="{CC34B9AC-B1A0-4BB0-B81A-89ADD5C7F975}"/>
    <dgm:cxn modelId="{7A348CD5-ED31-4D47-ACFC-B04917EAA075}" type="presOf" srcId="{A6713F9C-D504-46CA-A592-F8F3B4248756}" destId="{D8CC08F6-169D-412E-ADC6-2C3127B7E2F7}" srcOrd="0" destOrd="0" presId="urn:microsoft.com/office/officeart/2005/8/layout/pyramid1"/>
    <dgm:cxn modelId="{7836D0E2-61A1-4CB0-A49C-03ABB153B0CC}" srcId="{D6286F85-8D2A-411C-81B2-A5BD4E72F1A3}" destId="{EFA3BA22-85BC-4B76-BDC1-A58D501B16A4}" srcOrd="3" destOrd="0" parTransId="{E5CAB2D6-6E88-47A2-BB62-4E9B996656B2}" sibTransId="{76BA7F6F-04EE-48F1-9B30-0F13A5529A8E}"/>
    <dgm:cxn modelId="{3B1504FE-90F4-4A59-81BE-FFD45D40719E}" type="presOf" srcId="{D6286F85-8D2A-411C-81B2-A5BD4E72F1A3}" destId="{4BCBE59F-140B-4918-9DC2-A949E2E2E1FD}" srcOrd="0" destOrd="0" presId="urn:microsoft.com/office/officeart/2005/8/layout/pyramid1"/>
    <dgm:cxn modelId="{B3CB368D-3B5C-4105-B3CA-A1470FA08877}" type="presParOf" srcId="{4BCBE59F-140B-4918-9DC2-A949E2E2E1FD}" destId="{025728F7-F6AA-41B9-8B34-D34E09A7CA7D}" srcOrd="0" destOrd="0" presId="urn:microsoft.com/office/officeart/2005/8/layout/pyramid1"/>
    <dgm:cxn modelId="{F1D71C8D-F158-4A68-B6A6-A2C3DBA1924C}" type="presParOf" srcId="{025728F7-F6AA-41B9-8B34-D34E09A7CA7D}" destId="{2A017126-CE69-4951-B5E5-5F75EF95FC5F}" srcOrd="0" destOrd="0" presId="urn:microsoft.com/office/officeart/2005/8/layout/pyramid1"/>
    <dgm:cxn modelId="{46B5DF52-9946-44B9-8079-B108BCFE565D}" type="presParOf" srcId="{025728F7-F6AA-41B9-8B34-D34E09A7CA7D}" destId="{056D5402-EB81-45CC-8246-801365F244EA}" srcOrd="1" destOrd="0" presId="urn:microsoft.com/office/officeart/2005/8/layout/pyramid1"/>
    <dgm:cxn modelId="{E52D4D3A-5134-45D7-8D80-C7C47D4F37C9}" type="presParOf" srcId="{4BCBE59F-140B-4918-9DC2-A949E2E2E1FD}" destId="{D79231DC-EF95-471D-978B-337CCE8FE572}" srcOrd="1" destOrd="0" presId="urn:microsoft.com/office/officeart/2005/8/layout/pyramid1"/>
    <dgm:cxn modelId="{74D55B41-081C-4300-8E12-F4DB5609341E}" type="presParOf" srcId="{D79231DC-EF95-471D-978B-337CCE8FE572}" destId="{5731E3F5-5F13-486A-AA4A-75D87941C273}" srcOrd="0" destOrd="0" presId="urn:microsoft.com/office/officeart/2005/8/layout/pyramid1"/>
    <dgm:cxn modelId="{F4C23D0D-798C-457C-932E-7E551243A6B1}" type="presParOf" srcId="{D79231DC-EF95-471D-978B-337CCE8FE572}" destId="{4D2F9478-27F1-4C5F-93B1-DB73ECB39FC1}" srcOrd="1" destOrd="0" presId="urn:microsoft.com/office/officeart/2005/8/layout/pyramid1"/>
    <dgm:cxn modelId="{5C3F43E2-ECB6-4FAE-A4BD-A9FF8D4879CA}" type="presParOf" srcId="{4BCBE59F-140B-4918-9DC2-A949E2E2E1FD}" destId="{841E3494-FC27-4FFF-8326-D201B3437CFE}" srcOrd="2" destOrd="0" presId="urn:microsoft.com/office/officeart/2005/8/layout/pyramid1"/>
    <dgm:cxn modelId="{59A2D979-453F-4580-AF45-4DFBE9B04EBA}" type="presParOf" srcId="{841E3494-FC27-4FFF-8326-D201B3437CFE}" destId="{410D7F55-04D0-415D-AAFC-907A0953640C}" srcOrd="0" destOrd="0" presId="urn:microsoft.com/office/officeart/2005/8/layout/pyramid1"/>
    <dgm:cxn modelId="{6397437F-CB86-49C9-83EB-359E9018DC88}" type="presParOf" srcId="{841E3494-FC27-4FFF-8326-D201B3437CFE}" destId="{B24B198D-5A36-4BB9-804E-4466521AF8A0}" srcOrd="1" destOrd="0" presId="urn:microsoft.com/office/officeart/2005/8/layout/pyramid1"/>
    <dgm:cxn modelId="{58B44832-9626-4F95-A15C-A5C3327B4600}" type="presParOf" srcId="{4BCBE59F-140B-4918-9DC2-A949E2E2E1FD}" destId="{6C38C229-BC4B-4C0A-8049-0035EFA35C41}" srcOrd="3" destOrd="0" presId="urn:microsoft.com/office/officeart/2005/8/layout/pyramid1"/>
    <dgm:cxn modelId="{448E44B2-B510-49FE-A6D8-B0AAF371A04E}" type="presParOf" srcId="{6C38C229-BC4B-4C0A-8049-0035EFA35C41}" destId="{59A93AC2-C8EF-48C4-971E-5F9187790FE4}" srcOrd="0" destOrd="0" presId="urn:microsoft.com/office/officeart/2005/8/layout/pyramid1"/>
    <dgm:cxn modelId="{B5B8DE1A-D8AD-43B0-964F-69BA298E000F}" type="presParOf" srcId="{6C38C229-BC4B-4C0A-8049-0035EFA35C41}" destId="{3B10713A-6016-408A-8AF0-AE2D8C7C2728}" srcOrd="1" destOrd="0" presId="urn:microsoft.com/office/officeart/2005/8/layout/pyramid1"/>
    <dgm:cxn modelId="{B312BB37-BA6A-4471-BD6A-798283F4172A}" type="presParOf" srcId="{4BCBE59F-140B-4918-9DC2-A949E2E2E1FD}" destId="{1A4E366D-E867-43EC-BCB7-14EA2A2D54DE}" srcOrd="4" destOrd="0" presId="urn:microsoft.com/office/officeart/2005/8/layout/pyramid1"/>
    <dgm:cxn modelId="{C7DD47E1-7A94-4186-BBFC-C5371554ACAF}" type="presParOf" srcId="{1A4E366D-E867-43EC-BCB7-14EA2A2D54DE}" destId="{CAFE8093-F24B-44D4-A5D8-D2E92FBB3BDA}" srcOrd="0" destOrd="0" presId="urn:microsoft.com/office/officeart/2005/8/layout/pyramid1"/>
    <dgm:cxn modelId="{FE207587-29B2-46EE-B2C7-3839B633BF85}" type="presParOf" srcId="{1A4E366D-E867-43EC-BCB7-14EA2A2D54DE}" destId="{DB5B9BFC-688D-4284-8AFC-101896D7AE2A}" srcOrd="1" destOrd="0" presId="urn:microsoft.com/office/officeart/2005/8/layout/pyramid1"/>
    <dgm:cxn modelId="{A9324131-BD1D-4AEE-A494-723AC8F9D574}" type="presParOf" srcId="{4BCBE59F-140B-4918-9DC2-A949E2E2E1FD}" destId="{9DD6E10C-1487-4B39-9BC5-36284E7F5B3F}" srcOrd="5" destOrd="0" presId="urn:microsoft.com/office/officeart/2005/8/layout/pyramid1"/>
    <dgm:cxn modelId="{28F5723E-1DD7-42D3-854D-66DE09F6B8F2}" type="presParOf" srcId="{9DD6E10C-1487-4B39-9BC5-36284E7F5B3F}" destId="{D8CC08F6-169D-412E-ADC6-2C3127B7E2F7}" srcOrd="0" destOrd="0" presId="urn:microsoft.com/office/officeart/2005/8/layout/pyramid1"/>
    <dgm:cxn modelId="{5179EA20-2759-431D-AEDA-09E6C05E6DA0}" type="presParOf" srcId="{9DD6E10C-1487-4B39-9BC5-36284E7F5B3F}" destId="{1F52CE68-FE82-450E-B16E-CBE48B74127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6C5877-EC8D-0F41-97F7-79AB5FCCCF1B}" type="doc">
      <dgm:prSet loTypeId="urn:microsoft.com/office/officeart/2005/8/layout/hProcess9" loCatId="" qsTypeId="urn:microsoft.com/office/officeart/2005/8/quickstyle/simple1" qsCatId="simple" csTypeId="urn:microsoft.com/office/officeart/2005/8/colors/colorful1" csCatId="colorful" phldr="1"/>
      <dgm:spPr/>
    </dgm:pt>
    <dgm:pt modelId="{1A16D0B5-9208-1B46-80C6-F5D792CFE30C}">
      <dgm:prSet phldrT="[Text]"/>
      <dgm:spPr/>
      <dgm:t>
        <a:bodyPr/>
        <a:lstStyle/>
        <a:p>
          <a:r>
            <a:rPr lang="en-US" dirty="0"/>
            <a:t>Pharmacotherapy</a:t>
          </a:r>
        </a:p>
      </dgm:t>
    </dgm:pt>
    <dgm:pt modelId="{D4DA91E3-2EF6-D441-9D7A-F9BD80E19F87}" type="parTrans" cxnId="{EB52B3F8-3A2C-9544-86CC-5914BB2283BC}">
      <dgm:prSet/>
      <dgm:spPr/>
      <dgm:t>
        <a:bodyPr/>
        <a:lstStyle/>
        <a:p>
          <a:endParaRPr lang="en-US"/>
        </a:p>
      </dgm:t>
    </dgm:pt>
    <dgm:pt modelId="{C55FF12B-AB66-B942-A63C-C780A40AE987}" type="sibTrans" cxnId="{EB52B3F8-3A2C-9544-86CC-5914BB2283BC}">
      <dgm:prSet/>
      <dgm:spPr/>
      <dgm:t>
        <a:bodyPr/>
        <a:lstStyle/>
        <a:p>
          <a:endParaRPr lang="en-US"/>
        </a:p>
      </dgm:t>
    </dgm:pt>
    <dgm:pt modelId="{0AB245E2-D58D-EE4B-95BC-EA702A1661B7}">
      <dgm:prSet phldrT="[Text]"/>
      <dgm:spPr/>
      <dgm:t>
        <a:bodyPr/>
        <a:lstStyle/>
        <a:p>
          <a:r>
            <a:rPr lang="en-US" dirty="0"/>
            <a:t>Psychotherapy</a:t>
          </a:r>
        </a:p>
      </dgm:t>
    </dgm:pt>
    <dgm:pt modelId="{88AE6E81-CFFE-8741-9F11-BFF7CC347C1A}" type="parTrans" cxnId="{616F6613-8BF2-D848-91D9-CF4B559EB0CE}">
      <dgm:prSet/>
      <dgm:spPr/>
      <dgm:t>
        <a:bodyPr/>
        <a:lstStyle/>
        <a:p>
          <a:endParaRPr lang="en-US"/>
        </a:p>
      </dgm:t>
    </dgm:pt>
    <dgm:pt modelId="{D5F42E54-912A-A140-BDD7-1C86DA1B039B}" type="sibTrans" cxnId="{616F6613-8BF2-D848-91D9-CF4B559EB0CE}">
      <dgm:prSet/>
      <dgm:spPr/>
      <dgm:t>
        <a:bodyPr/>
        <a:lstStyle/>
        <a:p>
          <a:endParaRPr lang="en-US"/>
        </a:p>
      </dgm:t>
    </dgm:pt>
    <dgm:pt modelId="{015AF1F8-F1AC-0D40-A2D1-8A9D98F8FDC1}">
      <dgm:prSet phldrT="[Text]"/>
      <dgm:spPr/>
      <dgm:t>
        <a:bodyPr/>
        <a:lstStyle/>
        <a:p>
          <a:r>
            <a:rPr lang="en-US" dirty="0"/>
            <a:t>Rehab Services</a:t>
          </a:r>
        </a:p>
      </dgm:t>
    </dgm:pt>
    <dgm:pt modelId="{91E28980-35D7-F643-8C14-6ED60991BCA2}" type="parTrans" cxnId="{D454455D-47F1-5E49-B0CD-4CE5569F9C30}">
      <dgm:prSet/>
      <dgm:spPr/>
      <dgm:t>
        <a:bodyPr/>
        <a:lstStyle/>
        <a:p>
          <a:endParaRPr lang="en-US"/>
        </a:p>
      </dgm:t>
    </dgm:pt>
    <dgm:pt modelId="{F43A3FED-6738-C34A-BE80-2043871A57A1}" type="sibTrans" cxnId="{D454455D-47F1-5E49-B0CD-4CE5569F9C30}">
      <dgm:prSet/>
      <dgm:spPr/>
      <dgm:t>
        <a:bodyPr/>
        <a:lstStyle/>
        <a:p>
          <a:endParaRPr lang="en-US"/>
        </a:p>
      </dgm:t>
    </dgm:pt>
    <dgm:pt modelId="{D4651B95-31F1-6748-A4F3-DDD2D6EDE9C5}" type="pres">
      <dgm:prSet presAssocID="{896C5877-EC8D-0F41-97F7-79AB5FCCCF1B}" presName="CompostProcess" presStyleCnt="0">
        <dgm:presLayoutVars>
          <dgm:dir/>
          <dgm:resizeHandles val="exact"/>
        </dgm:presLayoutVars>
      </dgm:prSet>
      <dgm:spPr/>
    </dgm:pt>
    <dgm:pt modelId="{A03263CA-AB8D-3941-A7E0-41932FAFF272}" type="pres">
      <dgm:prSet presAssocID="{896C5877-EC8D-0F41-97F7-79AB5FCCCF1B}" presName="arrow" presStyleLbl="bgShp" presStyleIdx="0" presStyleCnt="1"/>
      <dgm:spPr/>
    </dgm:pt>
    <dgm:pt modelId="{95DC88A7-965D-FC4B-8A3D-A85D294B22E5}" type="pres">
      <dgm:prSet presAssocID="{896C5877-EC8D-0F41-97F7-79AB5FCCCF1B}" presName="linearProcess" presStyleCnt="0"/>
      <dgm:spPr/>
    </dgm:pt>
    <dgm:pt modelId="{E9C08C99-9F11-4D48-A92B-5140E677BAD3}" type="pres">
      <dgm:prSet presAssocID="{1A16D0B5-9208-1B46-80C6-F5D792CFE30C}" presName="textNode" presStyleLbl="node1" presStyleIdx="0" presStyleCnt="3">
        <dgm:presLayoutVars>
          <dgm:bulletEnabled val="1"/>
        </dgm:presLayoutVars>
      </dgm:prSet>
      <dgm:spPr/>
    </dgm:pt>
    <dgm:pt modelId="{A2B3A979-9BAB-064C-AB3D-37B440FEDF4B}" type="pres">
      <dgm:prSet presAssocID="{C55FF12B-AB66-B942-A63C-C780A40AE987}" presName="sibTrans" presStyleCnt="0"/>
      <dgm:spPr/>
    </dgm:pt>
    <dgm:pt modelId="{50F8E1B6-A323-294C-8F5A-24D3CB7AF70D}" type="pres">
      <dgm:prSet presAssocID="{0AB245E2-D58D-EE4B-95BC-EA702A1661B7}" presName="textNode" presStyleLbl="node1" presStyleIdx="1" presStyleCnt="3">
        <dgm:presLayoutVars>
          <dgm:bulletEnabled val="1"/>
        </dgm:presLayoutVars>
      </dgm:prSet>
      <dgm:spPr/>
    </dgm:pt>
    <dgm:pt modelId="{077F61C9-E652-6140-A72B-C8680977C605}" type="pres">
      <dgm:prSet presAssocID="{D5F42E54-912A-A140-BDD7-1C86DA1B039B}" presName="sibTrans" presStyleCnt="0"/>
      <dgm:spPr/>
    </dgm:pt>
    <dgm:pt modelId="{015605D8-6E06-8A46-BA71-8DC557FF3155}" type="pres">
      <dgm:prSet presAssocID="{015AF1F8-F1AC-0D40-A2D1-8A9D98F8FDC1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616F6613-8BF2-D848-91D9-CF4B559EB0CE}" srcId="{896C5877-EC8D-0F41-97F7-79AB5FCCCF1B}" destId="{0AB245E2-D58D-EE4B-95BC-EA702A1661B7}" srcOrd="1" destOrd="0" parTransId="{88AE6E81-CFFE-8741-9F11-BFF7CC347C1A}" sibTransId="{D5F42E54-912A-A140-BDD7-1C86DA1B039B}"/>
    <dgm:cxn modelId="{D454455D-47F1-5E49-B0CD-4CE5569F9C30}" srcId="{896C5877-EC8D-0F41-97F7-79AB5FCCCF1B}" destId="{015AF1F8-F1AC-0D40-A2D1-8A9D98F8FDC1}" srcOrd="2" destOrd="0" parTransId="{91E28980-35D7-F643-8C14-6ED60991BCA2}" sibTransId="{F43A3FED-6738-C34A-BE80-2043871A57A1}"/>
    <dgm:cxn modelId="{C701CFB4-1D65-5945-BA54-E457805EF592}" type="presOf" srcId="{1A16D0B5-9208-1B46-80C6-F5D792CFE30C}" destId="{E9C08C99-9F11-4D48-A92B-5140E677BAD3}" srcOrd="0" destOrd="0" presId="urn:microsoft.com/office/officeart/2005/8/layout/hProcess9"/>
    <dgm:cxn modelId="{BE8EE0B4-ED37-7F47-BD47-35DC19A3C403}" type="presOf" srcId="{0AB245E2-D58D-EE4B-95BC-EA702A1661B7}" destId="{50F8E1B6-A323-294C-8F5A-24D3CB7AF70D}" srcOrd="0" destOrd="0" presId="urn:microsoft.com/office/officeart/2005/8/layout/hProcess9"/>
    <dgm:cxn modelId="{092081D3-A979-D84A-8EEF-CBBD1F885A15}" type="presOf" srcId="{015AF1F8-F1AC-0D40-A2D1-8A9D98F8FDC1}" destId="{015605D8-6E06-8A46-BA71-8DC557FF3155}" srcOrd="0" destOrd="0" presId="urn:microsoft.com/office/officeart/2005/8/layout/hProcess9"/>
    <dgm:cxn modelId="{30B22BF6-6DAB-3146-8307-E8C5BC26B1A9}" type="presOf" srcId="{896C5877-EC8D-0F41-97F7-79AB5FCCCF1B}" destId="{D4651B95-31F1-6748-A4F3-DDD2D6EDE9C5}" srcOrd="0" destOrd="0" presId="urn:microsoft.com/office/officeart/2005/8/layout/hProcess9"/>
    <dgm:cxn modelId="{EB52B3F8-3A2C-9544-86CC-5914BB2283BC}" srcId="{896C5877-EC8D-0F41-97F7-79AB5FCCCF1B}" destId="{1A16D0B5-9208-1B46-80C6-F5D792CFE30C}" srcOrd="0" destOrd="0" parTransId="{D4DA91E3-2EF6-D441-9D7A-F9BD80E19F87}" sibTransId="{C55FF12B-AB66-B942-A63C-C780A40AE987}"/>
    <dgm:cxn modelId="{2D1BB879-8736-F345-B885-4BA88C579E04}" type="presParOf" srcId="{D4651B95-31F1-6748-A4F3-DDD2D6EDE9C5}" destId="{A03263CA-AB8D-3941-A7E0-41932FAFF272}" srcOrd="0" destOrd="0" presId="urn:microsoft.com/office/officeart/2005/8/layout/hProcess9"/>
    <dgm:cxn modelId="{40BF9AF5-812A-4F44-894A-9C09E978D97E}" type="presParOf" srcId="{D4651B95-31F1-6748-A4F3-DDD2D6EDE9C5}" destId="{95DC88A7-965D-FC4B-8A3D-A85D294B22E5}" srcOrd="1" destOrd="0" presId="urn:microsoft.com/office/officeart/2005/8/layout/hProcess9"/>
    <dgm:cxn modelId="{FC6CE08F-6374-8943-9DFC-8ECF0AD85320}" type="presParOf" srcId="{95DC88A7-965D-FC4B-8A3D-A85D294B22E5}" destId="{E9C08C99-9F11-4D48-A92B-5140E677BAD3}" srcOrd="0" destOrd="0" presId="urn:microsoft.com/office/officeart/2005/8/layout/hProcess9"/>
    <dgm:cxn modelId="{7EAEA710-FF5F-CD4A-A002-8868A16FADA8}" type="presParOf" srcId="{95DC88A7-965D-FC4B-8A3D-A85D294B22E5}" destId="{A2B3A979-9BAB-064C-AB3D-37B440FEDF4B}" srcOrd="1" destOrd="0" presId="urn:microsoft.com/office/officeart/2005/8/layout/hProcess9"/>
    <dgm:cxn modelId="{49DC4160-12B8-034E-95C8-7CE6B896EFF0}" type="presParOf" srcId="{95DC88A7-965D-FC4B-8A3D-A85D294B22E5}" destId="{50F8E1B6-A323-294C-8F5A-24D3CB7AF70D}" srcOrd="2" destOrd="0" presId="urn:microsoft.com/office/officeart/2005/8/layout/hProcess9"/>
    <dgm:cxn modelId="{72EBB805-91CF-7E44-A01A-A381FF86739C}" type="presParOf" srcId="{95DC88A7-965D-FC4B-8A3D-A85D294B22E5}" destId="{077F61C9-E652-6140-A72B-C8680977C605}" srcOrd="3" destOrd="0" presId="urn:microsoft.com/office/officeart/2005/8/layout/hProcess9"/>
    <dgm:cxn modelId="{7960FBBF-5B87-AC47-8445-1CCE240708D9}" type="presParOf" srcId="{95DC88A7-965D-FC4B-8A3D-A85D294B22E5}" destId="{015605D8-6E06-8A46-BA71-8DC557FF315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17126-CE69-4951-B5E5-5F75EF95FC5F}">
      <dsp:nvSpPr>
        <dsp:cNvPr id="0" name=""/>
        <dsp:cNvSpPr/>
      </dsp:nvSpPr>
      <dsp:spPr>
        <a:xfrm>
          <a:off x="3238500" y="0"/>
          <a:ext cx="1295400" cy="923956"/>
        </a:xfrm>
        <a:prstGeom prst="trapezoid">
          <a:avLst>
            <a:gd name="adj" fmla="val 70101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Non-Use</a:t>
          </a:r>
        </a:p>
      </dsp:txBody>
      <dsp:txXfrm>
        <a:off x="3238500" y="0"/>
        <a:ext cx="1295400" cy="923956"/>
      </dsp:txXfrm>
    </dsp:sp>
    <dsp:sp modelId="{5731E3F5-5F13-486A-AA4A-75D87941C273}">
      <dsp:nvSpPr>
        <dsp:cNvPr id="0" name=""/>
        <dsp:cNvSpPr/>
      </dsp:nvSpPr>
      <dsp:spPr>
        <a:xfrm>
          <a:off x="2590800" y="923956"/>
          <a:ext cx="2590800" cy="923956"/>
        </a:xfrm>
        <a:prstGeom prst="trapezoid">
          <a:avLst>
            <a:gd name="adj" fmla="val 70101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Experimental Use</a:t>
          </a:r>
        </a:p>
      </dsp:txBody>
      <dsp:txXfrm>
        <a:off x="3044190" y="923956"/>
        <a:ext cx="1684020" cy="923956"/>
      </dsp:txXfrm>
    </dsp:sp>
    <dsp:sp modelId="{410D7F55-04D0-415D-AAFC-907A0953640C}">
      <dsp:nvSpPr>
        <dsp:cNvPr id="0" name=""/>
        <dsp:cNvSpPr/>
      </dsp:nvSpPr>
      <dsp:spPr>
        <a:xfrm>
          <a:off x="1943100" y="1847913"/>
          <a:ext cx="3886200" cy="923956"/>
        </a:xfrm>
        <a:prstGeom prst="trapezoid">
          <a:avLst>
            <a:gd name="adj" fmla="val 70101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Occasional Use</a:t>
          </a:r>
        </a:p>
      </dsp:txBody>
      <dsp:txXfrm>
        <a:off x="2623184" y="1847913"/>
        <a:ext cx="2526030" cy="923956"/>
      </dsp:txXfrm>
    </dsp:sp>
    <dsp:sp modelId="{59A93AC2-C8EF-48C4-971E-5F9187790FE4}">
      <dsp:nvSpPr>
        <dsp:cNvPr id="0" name=""/>
        <dsp:cNvSpPr/>
      </dsp:nvSpPr>
      <dsp:spPr>
        <a:xfrm>
          <a:off x="1295400" y="2795624"/>
          <a:ext cx="5181600" cy="923956"/>
        </a:xfrm>
        <a:prstGeom prst="trapezoid">
          <a:avLst>
            <a:gd name="adj" fmla="val 70101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Regular Use</a:t>
          </a:r>
        </a:p>
      </dsp:txBody>
      <dsp:txXfrm>
        <a:off x="2202179" y="2795624"/>
        <a:ext cx="3368040" cy="923956"/>
      </dsp:txXfrm>
    </dsp:sp>
    <dsp:sp modelId="{CAFE8093-F24B-44D4-A5D8-D2E92FBB3BDA}">
      <dsp:nvSpPr>
        <dsp:cNvPr id="0" name=""/>
        <dsp:cNvSpPr/>
      </dsp:nvSpPr>
      <dsp:spPr>
        <a:xfrm>
          <a:off x="647700" y="3695826"/>
          <a:ext cx="6477000" cy="923956"/>
        </a:xfrm>
        <a:prstGeom prst="trapezoid">
          <a:avLst>
            <a:gd name="adj" fmla="val 70101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Abuse/Misuse</a:t>
          </a:r>
        </a:p>
      </dsp:txBody>
      <dsp:txXfrm>
        <a:off x="1781174" y="3695826"/>
        <a:ext cx="4210050" cy="923956"/>
      </dsp:txXfrm>
    </dsp:sp>
    <dsp:sp modelId="{D8CC08F6-169D-412E-ADC6-2C3127B7E2F7}">
      <dsp:nvSpPr>
        <dsp:cNvPr id="0" name=""/>
        <dsp:cNvSpPr/>
      </dsp:nvSpPr>
      <dsp:spPr>
        <a:xfrm>
          <a:off x="0" y="4619782"/>
          <a:ext cx="7772400" cy="923956"/>
        </a:xfrm>
        <a:prstGeom prst="trapezoid">
          <a:avLst>
            <a:gd name="adj" fmla="val 70101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Dependency (Addiction)</a:t>
          </a:r>
        </a:p>
      </dsp:txBody>
      <dsp:txXfrm>
        <a:off x="1360169" y="4619782"/>
        <a:ext cx="5052060" cy="923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263CA-AB8D-3941-A7E0-41932FAFF272}">
      <dsp:nvSpPr>
        <dsp:cNvPr id="0" name=""/>
        <dsp:cNvSpPr/>
      </dsp:nvSpPr>
      <dsp:spPr>
        <a:xfrm>
          <a:off x="613562" y="0"/>
          <a:ext cx="6953707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C08C99-9F11-4D48-A92B-5140E677BAD3}">
      <dsp:nvSpPr>
        <dsp:cNvPr id="0" name=""/>
        <dsp:cNvSpPr/>
      </dsp:nvSpPr>
      <dsp:spPr>
        <a:xfrm>
          <a:off x="1747" y="1219199"/>
          <a:ext cx="2619923" cy="162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Pharmacotherapy</a:t>
          </a:r>
        </a:p>
      </dsp:txBody>
      <dsp:txXfrm>
        <a:off x="81102" y="1298554"/>
        <a:ext cx="2461213" cy="1466890"/>
      </dsp:txXfrm>
    </dsp:sp>
    <dsp:sp modelId="{50F8E1B6-A323-294C-8F5A-24D3CB7AF70D}">
      <dsp:nvSpPr>
        <dsp:cNvPr id="0" name=""/>
        <dsp:cNvSpPr/>
      </dsp:nvSpPr>
      <dsp:spPr>
        <a:xfrm>
          <a:off x="2780454" y="1219199"/>
          <a:ext cx="2619923" cy="162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Psychotherapy</a:t>
          </a:r>
        </a:p>
      </dsp:txBody>
      <dsp:txXfrm>
        <a:off x="2859809" y="1298554"/>
        <a:ext cx="2461213" cy="1466890"/>
      </dsp:txXfrm>
    </dsp:sp>
    <dsp:sp modelId="{015605D8-6E06-8A46-BA71-8DC557FF3155}">
      <dsp:nvSpPr>
        <dsp:cNvPr id="0" name=""/>
        <dsp:cNvSpPr/>
      </dsp:nvSpPr>
      <dsp:spPr>
        <a:xfrm>
          <a:off x="5559160" y="1219199"/>
          <a:ext cx="2619923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Rehab Services</a:t>
          </a:r>
        </a:p>
      </dsp:txBody>
      <dsp:txXfrm>
        <a:off x="5638515" y="1298554"/>
        <a:ext cx="2461213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113B7-EFD3-4C68-9F0A-EDE97CD2ED19}" type="datetimeFigureOut">
              <a:rPr lang="en-US" smtClean="0"/>
              <a:t>6/14/19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36696-EB4C-42DC-AF94-744840A9B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86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AA68-FF4D-4DAA-833C-98649541FA7D}" type="datetimeFigureOut">
              <a:rPr lang="en-US" smtClean="0"/>
              <a:t>6/14/19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3F5D-8546-46FE-AE19-4763BE6FE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32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AA68-FF4D-4DAA-833C-98649541FA7D}" type="datetimeFigureOut">
              <a:rPr lang="en-US" smtClean="0"/>
              <a:t>6/14/19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3F5D-8546-46FE-AE19-4763BE6FE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82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AA68-FF4D-4DAA-833C-98649541FA7D}" type="datetimeFigureOut">
              <a:rPr lang="en-US" smtClean="0"/>
              <a:t>6/14/19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3F5D-8546-46FE-AE19-4763BE6FE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80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B77-FD2F-4C00-A994-049FF6AC9925}" type="datetimeFigureOut">
              <a:rPr lang="en-US" smtClean="0"/>
              <a:t>6/14/19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6277-2046-41D4-A55E-53F1E29D8B3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696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B77-FD2F-4C00-A994-049FF6AC9925}" type="datetimeFigureOut">
              <a:rPr lang="en-US" smtClean="0"/>
              <a:t>6/14/19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6277-2046-41D4-A55E-53F1E29D8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45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B77-FD2F-4C00-A994-049FF6AC9925}" type="datetimeFigureOut">
              <a:rPr lang="en-US" smtClean="0"/>
              <a:t>6/14/19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6277-2046-41D4-A55E-53F1E29D8B3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723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B77-FD2F-4C00-A994-049FF6AC9925}" type="datetimeFigureOut">
              <a:rPr lang="en-US" smtClean="0"/>
              <a:t>6/14/19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6277-2046-41D4-A55E-53F1E29D8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94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B77-FD2F-4C00-A994-049FF6AC9925}" type="datetimeFigureOut">
              <a:rPr lang="en-US" smtClean="0"/>
              <a:t>6/14/19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6277-2046-41D4-A55E-53F1E29D8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78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B77-FD2F-4C00-A994-049FF6AC9925}" type="datetimeFigureOut">
              <a:rPr lang="en-US" smtClean="0"/>
              <a:t>6/14/19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6277-2046-41D4-A55E-53F1E29D8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18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B77-FD2F-4C00-A994-049FF6AC9925}" type="datetimeFigureOut">
              <a:rPr lang="en-US" smtClean="0"/>
              <a:t>6/14/19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6277-2046-41D4-A55E-53F1E29D8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28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F2B8B77-FD2F-4C00-A994-049FF6AC9925}" type="datetimeFigureOut">
              <a:rPr lang="en-US" smtClean="0"/>
              <a:t>6/14/19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D86277-2046-41D4-A55E-53F1E29D8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43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AA68-FF4D-4DAA-833C-98649541FA7D}" type="datetimeFigureOut">
              <a:rPr lang="en-US" smtClean="0"/>
              <a:t>6/14/19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3F5D-8546-46FE-AE19-4763BE6FE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33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B77-FD2F-4C00-A994-049FF6AC9925}" type="datetimeFigureOut">
              <a:rPr lang="en-US" smtClean="0"/>
              <a:t>6/14/19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6277-2046-41D4-A55E-53F1E29D8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89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B77-FD2F-4C00-A994-049FF6AC9925}" type="datetimeFigureOut">
              <a:rPr lang="en-US" smtClean="0"/>
              <a:t>6/14/19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6277-2046-41D4-A55E-53F1E29D8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63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B77-FD2F-4C00-A994-049FF6AC9925}" type="datetimeFigureOut">
              <a:rPr lang="en-US" smtClean="0"/>
              <a:t>6/14/19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6277-2046-41D4-A55E-53F1E29D8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0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AA68-FF4D-4DAA-833C-98649541FA7D}" type="datetimeFigureOut">
              <a:rPr lang="en-US" smtClean="0"/>
              <a:t>6/14/19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3F5D-8546-46FE-AE19-4763BE6FE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48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AA68-FF4D-4DAA-833C-98649541FA7D}" type="datetimeFigureOut">
              <a:rPr lang="en-US" smtClean="0"/>
              <a:t>6/14/19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3F5D-8546-46FE-AE19-4763BE6FE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1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AA68-FF4D-4DAA-833C-98649541FA7D}" type="datetimeFigureOut">
              <a:rPr lang="en-US" smtClean="0"/>
              <a:t>6/14/19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3F5D-8546-46FE-AE19-4763BE6FE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6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AA68-FF4D-4DAA-833C-98649541FA7D}" type="datetimeFigureOut">
              <a:rPr lang="en-US" smtClean="0"/>
              <a:t>6/14/19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3F5D-8546-46FE-AE19-4763BE6FE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7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AA68-FF4D-4DAA-833C-98649541FA7D}" type="datetimeFigureOut">
              <a:rPr lang="en-US" smtClean="0"/>
              <a:t>6/14/19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3F5D-8546-46FE-AE19-4763BE6FE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7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AA68-FF4D-4DAA-833C-98649541FA7D}" type="datetimeFigureOut">
              <a:rPr lang="en-US" smtClean="0"/>
              <a:t>6/14/19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3F5D-8546-46FE-AE19-4763BE6FE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74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AA68-FF4D-4DAA-833C-98649541FA7D}" type="datetimeFigureOut">
              <a:rPr lang="en-US" smtClean="0"/>
              <a:t>6/14/19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3F5D-8546-46FE-AE19-4763BE6FE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81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CAA68-FF4D-4DAA-833C-98649541FA7D}" type="datetimeFigureOut">
              <a:rPr lang="en-US" smtClean="0"/>
              <a:t>6/14/19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23F5D-8546-46FE-AE19-4763BE6FE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3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F2B8B77-FD2F-4C00-A994-049FF6AC9925}" type="datetimeFigureOut">
              <a:rPr lang="en-US" smtClean="0"/>
              <a:t>6/14/19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1D86277-2046-41D4-A55E-53F1E29D8B3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39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9B60E-CF5F-4C4C-BF0F-F5ABB7B5A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4329" y="814382"/>
            <a:ext cx="4066673" cy="4233105"/>
          </a:xfrm>
        </p:spPr>
        <p:txBody>
          <a:bodyPr anchor="b">
            <a:normAutofit/>
          </a:bodyPr>
          <a:lstStyle/>
          <a:p>
            <a:pPr algn="l"/>
            <a:r>
              <a:rPr lang="en-US" sz="4400" dirty="0">
                <a:latin typeface="Cambria" panose="02040503050406030204" pitchFamily="18" charset="0"/>
              </a:rPr>
              <a:t>Drug Abuse:</a:t>
            </a:r>
            <a:br>
              <a:rPr lang="en-US" sz="4400" dirty="0">
                <a:latin typeface="Cambria" panose="02040503050406030204" pitchFamily="18" charset="0"/>
              </a:rPr>
            </a:br>
            <a:r>
              <a:rPr lang="en-US" sz="2800" dirty="0">
                <a:latin typeface="Cambria" panose="02040503050406030204" pitchFamily="18" charset="0"/>
              </a:rPr>
              <a:t>1. Reasons and Repercussions</a:t>
            </a:r>
            <a:br>
              <a:rPr lang="en-US" sz="2800" dirty="0">
                <a:latin typeface="Cambria" panose="02040503050406030204" pitchFamily="18" charset="0"/>
              </a:rPr>
            </a:br>
            <a:r>
              <a:rPr lang="en-US" sz="2800" dirty="0">
                <a:latin typeface="Cambria" panose="02040503050406030204" pitchFamily="18" charset="0"/>
              </a:rPr>
              <a:t>2. Types of Drugs</a:t>
            </a:r>
            <a:br>
              <a:rPr lang="en-US" sz="2800" dirty="0">
                <a:latin typeface="Cambria" panose="02040503050406030204" pitchFamily="18" charset="0"/>
              </a:rPr>
            </a:br>
            <a:r>
              <a:rPr lang="en-US" sz="2800" dirty="0">
                <a:latin typeface="Cambria" panose="02040503050406030204" pitchFamily="18" charset="0"/>
              </a:rPr>
              <a:t>3. Signs &amp; Symptoms</a:t>
            </a:r>
            <a:br>
              <a:rPr lang="en-US" sz="2800" dirty="0">
                <a:latin typeface="Cambria" panose="02040503050406030204" pitchFamily="18" charset="0"/>
              </a:rPr>
            </a:br>
            <a:r>
              <a:rPr lang="en-US" sz="2800" dirty="0">
                <a:latin typeface="Cambria" panose="02040503050406030204" pitchFamily="18" charset="0"/>
              </a:rPr>
              <a:t>4. Ill Effects of Drugs and Alcohol</a:t>
            </a:r>
            <a:br>
              <a:rPr lang="en-US" sz="2800" dirty="0">
                <a:latin typeface="Cambria" panose="02040503050406030204" pitchFamily="18" charset="0"/>
              </a:rPr>
            </a:br>
            <a:r>
              <a:rPr lang="en-US" sz="2800" dirty="0">
                <a:latin typeface="Cambria" panose="02040503050406030204" pitchFamily="18" charset="0"/>
              </a:rPr>
              <a:t>5. Treatment Aspects</a:t>
            </a:r>
            <a:br>
              <a:rPr lang="en-US" sz="2800" dirty="0">
                <a:latin typeface="Cambria" panose="02040503050406030204" pitchFamily="18" charset="0"/>
              </a:rPr>
            </a:br>
            <a:r>
              <a:rPr lang="en-US" sz="2800" dirty="0">
                <a:latin typeface="Cambria" panose="02040503050406030204" pitchFamily="18" charset="0"/>
              </a:rPr>
              <a:t>6. Prevention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08B53-2699-4EAF-AF28-4712839CD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8602" y="5536714"/>
            <a:ext cx="3775306" cy="1147863"/>
          </a:xfrm>
        </p:spPr>
        <p:txBody>
          <a:bodyPr anchor="t">
            <a:normAutofit fontScale="92500"/>
          </a:bodyPr>
          <a:lstStyle/>
          <a:p>
            <a:pPr algn="l"/>
            <a:r>
              <a:rPr lang="en-US" sz="3200" dirty="0"/>
              <a:t>Dr. </a:t>
            </a:r>
            <a:r>
              <a:rPr lang="en-US" sz="3200" dirty="0" err="1"/>
              <a:t>Chawnglungmuana</a:t>
            </a:r>
            <a:endParaRPr lang="en-US" sz="3200" dirty="0"/>
          </a:p>
          <a:p>
            <a:pPr algn="l"/>
            <a:r>
              <a:rPr lang="en-US" sz="3200" dirty="0"/>
              <a:t>CEO, SHALOM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https://twinlakesrecoverycenter.com/wp-content/uploads/2015/12/abuse-and-neglect-increase-a-childs-risk-for-alcohol-or-drug-addiction.jpg">
            <a:extLst>
              <a:ext uri="{FF2B5EF4-FFF2-40B4-BE49-F238E27FC236}">
                <a16:creationId xmlns:a16="http://schemas.microsoft.com/office/drawing/2014/main" id="{FF9F1B0A-D472-4726-867F-46EA93F39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3" r="45011" b="-1"/>
          <a:stretch/>
        </p:blipFill>
        <p:spPr bwMode="auto">
          <a:xfrm>
            <a:off x="20" y="10"/>
            <a:ext cx="4518095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894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641BF-43DA-4579-8ECC-FE68E519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43467"/>
            <a:ext cx="7543800" cy="891972"/>
          </a:xfrm>
        </p:spPr>
        <p:txBody>
          <a:bodyPr>
            <a:normAutofit/>
          </a:bodyPr>
          <a:lstStyle/>
          <a:p>
            <a:r>
              <a:rPr lang="en-US" sz="6000" dirty="0"/>
              <a:t>Types of Drugs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43B28-7EA7-4A1B-8E56-6ED6FB213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650" y="1845733"/>
            <a:ext cx="3278038" cy="4468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highlight>
                  <a:srgbClr val="FFFF00"/>
                </a:highlight>
              </a:rPr>
              <a:t>Depressants:</a:t>
            </a:r>
            <a:r>
              <a:rPr lang="en-US" dirty="0">
                <a:highlight>
                  <a:srgbClr val="FFFF00"/>
                </a:highlight>
              </a:rPr>
              <a:t> Drugs that reduce functional or nervous activity</a:t>
            </a:r>
          </a:p>
          <a:p>
            <a:pPr marL="284163" indent="-284163">
              <a:buFont typeface="Wingdings" panose="05000000000000000000" pitchFamily="2" charset="2"/>
              <a:buChar char="v"/>
            </a:pPr>
            <a:r>
              <a:rPr lang="en-US" dirty="0"/>
              <a:t>Alcohol</a:t>
            </a:r>
          </a:p>
          <a:p>
            <a:pPr marL="284163" indent="-284163">
              <a:buFont typeface="Wingdings" panose="05000000000000000000" pitchFamily="2" charset="2"/>
              <a:buChar char="v"/>
            </a:pPr>
            <a:r>
              <a:rPr lang="en-US" dirty="0"/>
              <a:t>Opioid Drugs (Heroin, Codeine, Morphine, Tramadol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284163" indent="-284163">
              <a:buFont typeface="Wingdings" panose="05000000000000000000" pitchFamily="2" charset="2"/>
              <a:buChar char="v"/>
            </a:pPr>
            <a:r>
              <a:rPr lang="en-US" dirty="0"/>
              <a:t>Benzodiazepines (Diazepam, Alprazolam, Nitrazepam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284163" indent="-284163">
              <a:buFont typeface="Wingdings" panose="05000000000000000000" pitchFamily="2" charset="2"/>
              <a:buChar char="v"/>
            </a:pPr>
            <a:r>
              <a:rPr lang="en-US" dirty="0"/>
              <a:t>Antispasmodic drugs (e.g. </a:t>
            </a:r>
            <a:r>
              <a:rPr lang="en-US" dirty="0" err="1"/>
              <a:t>Cataspa</a:t>
            </a:r>
            <a:r>
              <a:rPr lang="en-US" dirty="0"/>
              <a:t>, </a:t>
            </a:r>
            <a:r>
              <a:rPr lang="en-US" dirty="0" err="1"/>
              <a:t>Spasmolar</a:t>
            </a:r>
            <a:r>
              <a:rPr lang="en-US" dirty="0"/>
              <a:t>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284163" indent="-284163">
              <a:buFont typeface="Wingdings" panose="05000000000000000000" pitchFamily="2" charset="2"/>
              <a:buChar char="v"/>
            </a:pPr>
            <a:r>
              <a:rPr lang="en-US" dirty="0"/>
              <a:t>Volatile solvents</a:t>
            </a:r>
          </a:p>
          <a:p>
            <a:pPr marL="284163" indent="-284163">
              <a:buFont typeface="Wingdings" panose="05000000000000000000" pitchFamily="2" charset="2"/>
              <a:buChar char="v"/>
            </a:pPr>
            <a:r>
              <a:rPr lang="en-US" dirty="0"/>
              <a:t>Cannabis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F2796-0528-41D3-94AF-957209E3F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14468" y="1854042"/>
            <a:ext cx="2501660" cy="4322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highlight>
                  <a:srgbClr val="00FF00"/>
                </a:highlight>
              </a:rPr>
              <a:t>Stimulants:</a:t>
            </a:r>
            <a:r>
              <a:rPr lang="en-US" dirty="0">
                <a:highlight>
                  <a:srgbClr val="00FF00"/>
                </a:highlight>
              </a:rPr>
              <a:t> Drugs that raises physiological or nervous activity</a:t>
            </a:r>
          </a:p>
          <a:p>
            <a:pPr marL="233363" indent="-233363">
              <a:buFont typeface="Wingdings" panose="05000000000000000000" pitchFamily="2" charset="2"/>
              <a:buChar char="v"/>
            </a:pPr>
            <a:r>
              <a:rPr lang="en-US" dirty="0"/>
              <a:t>Nicotine</a:t>
            </a:r>
          </a:p>
          <a:p>
            <a:pPr marL="233363" indent="-233363">
              <a:buFont typeface="Wingdings" panose="05000000000000000000" pitchFamily="2" charset="2"/>
              <a:buChar char="v"/>
            </a:pPr>
            <a:r>
              <a:rPr lang="en-US" dirty="0"/>
              <a:t>Caffeine</a:t>
            </a:r>
          </a:p>
          <a:p>
            <a:pPr marL="233363" indent="-233363">
              <a:buFont typeface="Wingdings" panose="05000000000000000000" pitchFamily="2" charset="2"/>
              <a:buChar char="v"/>
            </a:pPr>
            <a:r>
              <a:rPr lang="en-US" dirty="0"/>
              <a:t>Cocaine</a:t>
            </a:r>
          </a:p>
          <a:p>
            <a:pPr marL="233363" indent="-233363">
              <a:buFont typeface="Wingdings" panose="05000000000000000000" pitchFamily="2" charset="2"/>
              <a:buChar char="v"/>
            </a:pPr>
            <a:r>
              <a:rPr lang="en-US" dirty="0"/>
              <a:t>Amphetamine type stimulants (ATS)</a:t>
            </a:r>
          </a:p>
          <a:p>
            <a:pPr marL="233363" indent="-233363">
              <a:buFont typeface="Wingdings" panose="05000000000000000000" pitchFamily="2" charset="2"/>
              <a:buChar char="v"/>
            </a:pPr>
            <a:r>
              <a:rPr lang="en-US" dirty="0"/>
              <a:t>Cannabis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0E2709B-6604-4776-B3DC-D1C1E18958FE}"/>
              </a:ext>
            </a:extLst>
          </p:cNvPr>
          <p:cNvSpPr txBox="1">
            <a:spLocks/>
          </p:cNvSpPr>
          <p:nvPr/>
        </p:nvSpPr>
        <p:spPr>
          <a:xfrm>
            <a:off x="6305908" y="1845734"/>
            <a:ext cx="2501660" cy="432247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Hallucinogens: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Drugs that can cause hallucinations</a:t>
            </a:r>
          </a:p>
          <a:p>
            <a:pPr marL="233363" marR="0" lvl="0" indent="-2333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LSD</a:t>
            </a:r>
          </a:p>
          <a:p>
            <a:pPr marL="233363" marR="0" lvl="0" indent="-2333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PCP</a:t>
            </a:r>
          </a:p>
          <a:p>
            <a:pPr marL="233363" marR="0" lvl="0" indent="-2333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Volatile Solvents</a:t>
            </a:r>
          </a:p>
          <a:p>
            <a:pPr marL="233363" marR="0" lvl="0" indent="-2333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Cannabis</a:t>
            </a:r>
          </a:p>
        </p:txBody>
      </p:sp>
    </p:spTree>
    <p:extLst>
      <p:ext uri="{BB962C8B-B14F-4D97-AF65-F5344CB8AC3E}">
        <p14:creationId xmlns:p14="http://schemas.microsoft.com/office/powerpoint/2010/main" val="24233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newlifehouse.com/wp-content/uploads/2014/07/DrugAbuse_New1.jpg">
            <a:extLst>
              <a:ext uri="{FF2B5EF4-FFF2-40B4-BE49-F238E27FC236}">
                <a16:creationId xmlns:a16="http://schemas.microsoft.com/office/drawing/2014/main" id="{B7166CCE-75A9-4362-AAF2-021D0BC04A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" r="8931" b="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24" name="Straight Connector 70">
            <a:extLst>
              <a:ext uri="{FF2B5EF4-FFF2-40B4-BE49-F238E27FC236}">
                <a16:creationId xmlns:a16="http://schemas.microsoft.com/office/drawing/2014/main" id="{E9F7CBA9-9D9B-479F-AAB5-BF785971C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E57EBD5-26B1-4005-8D2F-DD1A0FB95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en-US"/>
              <a:t>Signs of Drug Abuse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66F5C-1846-4800-8A98-D7F5394D5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562" y="1845733"/>
            <a:ext cx="4080299" cy="4488091"/>
          </a:xfrm>
        </p:spPr>
        <p:txBody>
          <a:bodyPr>
            <a:noAutofit/>
          </a:bodyPr>
          <a:lstStyle/>
          <a:p>
            <a:pPr marL="344488" indent="-231775">
              <a:buFont typeface="Wingdings" panose="05000000000000000000" pitchFamily="2" charset="2"/>
              <a:buChar char="§"/>
            </a:pPr>
            <a:r>
              <a:rPr lang="en-US" sz="2800" dirty="0" err="1"/>
              <a:t>Thiante</a:t>
            </a:r>
            <a:r>
              <a:rPr lang="en-US" sz="2800" dirty="0"/>
              <a:t> </a:t>
            </a:r>
            <a:r>
              <a:rPr lang="en-US" sz="2800" dirty="0" err="1"/>
              <a:t>leh</a:t>
            </a:r>
            <a:r>
              <a:rPr lang="en-US" sz="2800" dirty="0"/>
              <a:t> </a:t>
            </a:r>
            <a:r>
              <a:rPr lang="en-US" sz="2800" dirty="0" err="1"/>
              <a:t>chhungte</a:t>
            </a:r>
            <a:r>
              <a:rPr lang="en-US" sz="2800" dirty="0"/>
              <a:t> </a:t>
            </a:r>
            <a:r>
              <a:rPr lang="en-US" sz="2800" dirty="0" err="1"/>
              <a:t>lak</a:t>
            </a:r>
            <a:r>
              <a:rPr lang="en-US" sz="2800" dirty="0"/>
              <a:t> </a:t>
            </a:r>
            <a:r>
              <a:rPr lang="en-US" sz="2800" dirty="0" err="1"/>
              <a:t>atanga</a:t>
            </a:r>
            <a:r>
              <a:rPr lang="en-US" sz="2800" dirty="0"/>
              <a:t> </a:t>
            </a:r>
            <a:r>
              <a:rPr lang="en-US" sz="2800" dirty="0" err="1"/>
              <a:t>inlak</a:t>
            </a:r>
            <a:r>
              <a:rPr lang="en-US" sz="2800" dirty="0"/>
              <a:t> </a:t>
            </a:r>
            <a:r>
              <a:rPr lang="en-US" sz="2800" dirty="0" err="1"/>
              <a:t>hranna</a:t>
            </a:r>
            <a:endParaRPr lang="en-US" sz="2800" dirty="0"/>
          </a:p>
          <a:p>
            <a:pPr marL="344488" indent="-231775">
              <a:buFont typeface="Wingdings" panose="05000000000000000000" pitchFamily="2" charset="2"/>
              <a:buChar char="§"/>
            </a:pPr>
            <a:r>
              <a:rPr lang="en-US" sz="2800" dirty="0" err="1"/>
              <a:t>Thian</a:t>
            </a:r>
            <a:r>
              <a:rPr lang="en-US" sz="2800" dirty="0"/>
              <a:t> </a:t>
            </a:r>
            <a:r>
              <a:rPr lang="en-US" sz="2800" dirty="0" err="1"/>
              <a:t>kawm</a:t>
            </a:r>
            <a:r>
              <a:rPr lang="en-US" sz="2800" dirty="0"/>
              <a:t> </a:t>
            </a:r>
            <a:r>
              <a:rPr lang="en-US" sz="2800" dirty="0" err="1"/>
              <a:t>thinte</a:t>
            </a:r>
            <a:r>
              <a:rPr lang="en-US" sz="2800" dirty="0"/>
              <a:t> </a:t>
            </a:r>
            <a:r>
              <a:rPr lang="en-US" sz="2800" dirty="0" err="1"/>
              <a:t>thlak</a:t>
            </a:r>
            <a:endParaRPr lang="en-US" sz="2800" dirty="0"/>
          </a:p>
          <a:p>
            <a:pPr marL="344488" indent="-231775">
              <a:buFont typeface="Wingdings" panose="05000000000000000000" pitchFamily="2" charset="2"/>
              <a:buChar char="§"/>
            </a:pPr>
            <a:r>
              <a:rPr lang="en-US" sz="2800" dirty="0" err="1"/>
              <a:t>Zirna</a:t>
            </a:r>
            <a:r>
              <a:rPr lang="en-US" sz="2800" dirty="0"/>
              <a:t> </a:t>
            </a:r>
            <a:r>
              <a:rPr lang="en-US" sz="2800" dirty="0" err="1"/>
              <a:t>lamah</a:t>
            </a:r>
            <a:r>
              <a:rPr lang="en-US" sz="2800" dirty="0"/>
              <a:t> </a:t>
            </a:r>
            <a:r>
              <a:rPr lang="en-US" sz="2800" dirty="0" err="1"/>
              <a:t>tlahniam</a:t>
            </a:r>
            <a:endParaRPr lang="en-US" sz="2800" dirty="0"/>
          </a:p>
          <a:p>
            <a:pPr marL="344488" indent="-231775">
              <a:buFont typeface="Wingdings" panose="05000000000000000000" pitchFamily="2" charset="2"/>
              <a:buChar char="§"/>
            </a:pPr>
            <a:r>
              <a:rPr lang="en-US" sz="2800" dirty="0" err="1"/>
              <a:t>Ngui</a:t>
            </a:r>
            <a:r>
              <a:rPr lang="en-US" sz="2800" dirty="0"/>
              <a:t> </a:t>
            </a:r>
            <a:r>
              <a:rPr lang="en-US" sz="2800" dirty="0" err="1"/>
              <a:t>leh</a:t>
            </a:r>
            <a:r>
              <a:rPr lang="en-US" sz="2800" dirty="0"/>
              <a:t> </a:t>
            </a:r>
            <a:r>
              <a:rPr lang="en-US" sz="2800" dirty="0" err="1"/>
              <a:t>zawi</a:t>
            </a:r>
            <a:r>
              <a:rPr lang="en-US" sz="2800" dirty="0"/>
              <a:t> </a:t>
            </a:r>
            <a:r>
              <a:rPr lang="en-US" sz="2800" dirty="0" err="1"/>
              <a:t>emaw</a:t>
            </a:r>
            <a:r>
              <a:rPr lang="en-US" sz="2800" dirty="0"/>
              <a:t>, </a:t>
            </a:r>
            <a:r>
              <a:rPr lang="en-US" sz="2800" dirty="0" err="1"/>
              <a:t>thinrim</a:t>
            </a:r>
            <a:r>
              <a:rPr lang="en-US" sz="2800" dirty="0"/>
              <a:t> </a:t>
            </a:r>
            <a:r>
              <a:rPr lang="en-US" sz="2800" dirty="0" err="1"/>
              <a:t>thut</a:t>
            </a:r>
            <a:r>
              <a:rPr lang="en-US" sz="2800" dirty="0"/>
              <a:t> </a:t>
            </a:r>
            <a:r>
              <a:rPr lang="en-US" sz="2800" dirty="0" err="1"/>
              <a:t>thut</a:t>
            </a:r>
            <a:endParaRPr lang="en-US" sz="2800" dirty="0"/>
          </a:p>
          <a:p>
            <a:pPr marL="344488" indent="-231775">
              <a:buFont typeface="Wingdings" panose="05000000000000000000" pitchFamily="2" charset="2"/>
              <a:buChar char="§"/>
            </a:pPr>
            <a:r>
              <a:rPr lang="en-US" sz="2800" dirty="0" err="1"/>
              <a:t>Pawisa</a:t>
            </a:r>
            <a:r>
              <a:rPr lang="en-US" sz="2800" dirty="0"/>
              <a:t> </a:t>
            </a:r>
            <a:r>
              <a:rPr lang="en-US" sz="2800" dirty="0" err="1"/>
              <a:t>puk</a:t>
            </a:r>
            <a:r>
              <a:rPr lang="en-US" sz="2800" dirty="0"/>
              <a:t> </a:t>
            </a:r>
            <a:r>
              <a:rPr lang="en-US" sz="2800" dirty="0" err="1"/>
              <a:t>ching</a:t>
            </a:r>
            <a:r>
              <a:rPr lang="en-US" sz="2800" dirty="0"/>
              <a:t> </a:t>
            </a:r>
            <a:r>
              <a:rPr lang="en-US" sz="2800" dirty="0" err="1"/>
              <a:t>thar</a:t>
            </a:r>
            <a:endParaRPr lang="en-US" sz="2800" dirty="0"/>
          </a:p>
          <a:p>
            <a:pPr marL="344488" indent="-231775">
              <a:buFont typeface="Wingdings" panose="05000000000000000000" pitchFamily="2" charset="2"/>
              <a:buChar char="§"/>
            </a:pPr>
            <a:r>
              <a:rPr lang="en-US" sz="2800" dirty="0" err="1"/>
              <a:t>Dawt</a:t>
            </a:r>
            <a:r>
              <a:rPr lang="en-US" sz="2800" dirty="0"/>
              <a:t> </a:t>
            </a:r>
            <a:r>
              <a:rPr lang="en-US" sz="2800" dirty="0" err="1"/>
              <a:t>sawi</a:t>
            </a:r>
            <a:r>
              <a:rPr lang="en-US" sz="2800" dirty="0"/>
              <a:t> an </a:t>
            </a:r>
            <a:r>
              <a:rPr lang="en-US" sz="2800" dirty="0" err="1"/>
              <a:t>ching</a:t>
            </a:r>
            <a:r>
              <a:rPr lang="en-US" sz="2800" dirty="0"/>
              <a:t> </a:t>
            </a:r>
            <a:r>
              <a:rPr lang="en-US" sz="2800" dirty="0" err="1"/>
              <a:t>thar</a:t>
            </a:r>
            <a:endParaRPr lang="en-US" sz="2800" dirty="0"/>
          </a:p>
        </p:txBody>
      </p:sp>
      <p:sp>
        <p:nvSpPr>
          <p:cNvPr id="5125" name="Rectangle 72">
            <a:extLst>
              <a:ext uri="{FF2B5EF4-FFF2-40B4-BE49-F238E27FC236}">
                <a16:creationId xmlns:a16="http://schemas.microsoft.com/office/drawing/2014/main" id="{154480E5-678B-478F-9170-46502C5FB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6" name="Rectangle 74">
            <a:extLst>
              <a:ext uri="{FF2B5EF4-FFF2-40B4-BE49-F238E27FC236}">
                <a16:creationId xmlns:a16="http://schemas.microsoft.com/office/drawing/2014/main" id="{B598D875-841B-47A7-B4C8-237DBCE2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58A32D6-0888-4D1F-9E81-76ACE9A16F28}"/>
              </a:ext>
            </a:extLst>
          </p:cNvPr>
          <p:cNvSpPr txBox="1">
            <a:spLocks/>
          </p:cNvSpPr>
          <p:nvPr/>
        </p:nvSpPr>
        <p:spPr>
          <a:xfrm>
            <a:off x="4839421" y="1842538"/>
            <a:ext cx="3925019" cy="4488091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marR="0" lvl="0" indent="-23177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Ruihhlo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zawk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hman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tirah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phurna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(euphoria) 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thlen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344488" marR="0" lvl="0" indent="-23177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Insumtheihna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tlachham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4488" marR="0" lvl="0" indent="-23177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Mood swing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rilru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sukthlek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inthlak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4488" marR="0" lvl="0" indent="-23177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inthlak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hunbi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mumal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hmawmsawm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uar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4488" marR="0" lvl="0" indent="-23177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hunbi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mumal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</a:t>
            </a:r>
          </a:p>
          <a:p>
            <a:pPr marL="344488" marR="0" lvl="0" indent="-23177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Bathroom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ah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hmang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44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1793-37C0-47A4-986E-EDEAA3716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801" y="252664"/>
            <a:ext cx="3985902" cy="17927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kern="1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Ruihhlo</a:t>
            </a:r>
            <a:r>
              <a:rPr lang="en-US" sz="4400" b="1" kern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 </a:t>
            </a:r>
            <a:r>
              <a:rPr lang="en-US" sz="4400" b="1" kern="1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Tih</a:t>
            </a:r>
            <a:r>
              <a:rPr lang="en-US" sz="4400" b="1" kern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 </a:t>
            </a:r>
            <a:r>
              <a:rPr lang="en-US" sz="4400" b="1" kern="1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Chhan</a:t>
            </a:r>
            <a:endParaRPr lang="en-US" sz="4400" b="1" kern="1200" dirty="0">
              <a:solidFill>
                <a:schemeClr val="accent4">
                  <a:lumMod val="60000"/>
                  <a:lumOff val="40000"/>
                </a:schemeClr>
              </a:solidFill>
              <a:latin typeface="Segoe Print" panose="020008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0774B7-BD33-4FC9-A68D-6663410DC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92" y="1937084"/>
            <a:ext cx="4603750" cy="479339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06400" indent="-358775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mbria" panose="02040503050406030204" pitchFamily="18" charset="0"/>
              </a:rPr>
              <a:t>Thian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hnai</a:t>
            </a:r>
            <a:r>
              <a:rPr lang="en-US" sz="3200" dirty="0">
                <a:latin typeface="Cambria" panose="02040503050406030204" pitchFamily="18" charset="0"/>
              </a:rPr>
              <a:t>/</a:t>
            </a:r>
            <a:r>
              <a:rPr lang="en-US" sz="3200" dirty="0" err="1">
                <a:latin typeface="Cambria" panose="02040503050406030204" pitchFamily="18" charset="0"/>
              </a:rPr>
              <a:t>hmelhriat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ngaihsan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te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tih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dan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tih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chak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ve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na</a:t>
            </a:r>
            <a:r>
              <a:rPr lang="en-US" sz="3200" dirty="0">
                <a:latin typeface="Cambria" panose="02040503050406030204" pitchFamily="18" charset="0"/>
              </a:rPr>
              <a:t> (Peer Influence)</a:t>
            </a:r>
          </a:p>
          <a:p>
            <a:pPr marL="406400" indent="-358775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mbria" panose="02040503050406030204" pitchFamily="18" charset="0"/>
              </a:rPr>
              <a:t>Hriat</a:t>
            </a:r>
            <a:r>
              <a:rPr lang="en-US" sz="3200" dirty="0">
                <a:latin typeface="Cambria" panose="02040503050406030204" pitchFamily="18" charset="0"/>
              </a:rPr>
              <a:t>/</a:t>
            </a:r>
            <a:r>
              <a:rPr lang="en-US" sz="3200" dirty="0" err="1">
                <a:latin typeface="Cambria" panose="02040503050406030204" pitchFamily="18" charset="0"/>
              </a:rPr>
              <a:t>tih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chhin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chak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ve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hrim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hrim</a:t>
            </a:r>
            <a:r>
              <a:rPr lang="en-US" sz="3200" dirty="0">
                <a:latin typeface="Cambria" panose="02040503050406030204" pitchFamily="18" charset="0"/>
              </a:rPr>
              <a:t> (Curiosity)</a:t>
            </a:r>
          </a:p>
          <a:p>
            <a:pPr marL="406400" indent="-358775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mbria" panose="02040503050406030204" pitchFamily="18" charset="0"/>
              </a:rPr>
              <a:t>Hlauhawm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tih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hre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chung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pawha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han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tem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ve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chakna</a:t>
            </a:r>
            <a:r>
              <a:rPr lang="en-US" sz="3200" dirty="0">
                <a:latin typeface="Cambria" panose="02040503050406030204" pitchFamily="18" charset="0"/>
              </a:rPr>
              <a:t> (Risk-taking)</a:t>
            </a:r>
          </a:p>
          <a:p>
            <a:pPr marL="406400" indent="-358775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mbria" panose="02040503050406030204" pitchFamily="18" charset="0"/>
              </a:rPr>
              <a:t>Thiante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tih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zawng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tih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ve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loh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nuam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ti</a:t>
            </a:r>
            <a:r>
              <a:rPr lang="en-US" sz="3200" dirty="0">
                <a:latin typeface="Cambria" panose="02040503050406030204" pitchFamily="18" charset="0"/>
              </a:rPr>
              <a:t> lo (Peer Pressure)</a:t>
            </a:r>
          </a:p>
          <a:p>
            <a:pPr marL="406400" indent="-358775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</a:rPr>
              <a:t>Mental disorder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40250" y="0"/>
            <a:ext cx="4603750" cy="4793391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 descr="https://i.dailymail.co.uk/i/pix/2013/02/28/article-2285854-18598BDD000005DC-803_306x423.jpg">
            <a:extLst>
              <a:ext uri="{FF2B5EF4-FFF2-40B4-BE49-F238E27FC236}">
                <a16:creationId xmlns:a16="http://schemas.microsoft.com/office/drawing/2014/main" id="{F2005253-7AD3-491B-BE90-26691B70D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2" r="2" b="8331"/>
          <a:stretch/>
        </p:blipFill>
        <p:spPr bwMode="auto">
          <a:xfrm>
            <a:off x="4677611" y="1505"/>
            <a:ext cx="4466389" cy="4641275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120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D77A6-7AD6-4C3A-A239-5E608EBBB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5840" y="82047"/>
            <a:ext cx="4214949" cy="1754394"/>
          </a:xfrm>
        </p:spPr>
        <p:txBody>
          <a:bodyPr anchor="b">
            <a:noAutofit/>
          </a:bodyPr>
          <a:lstStyle/>
          <a:p>
            <a:pPr algn="l"/>
            <a:r>
              <a:rPr lang="en-US" sz="44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Ruihhlo</a:t>
            </a:r>
            <a:r>
              <a:rPr lang="en-US" sz="4400" dirty="0">
                <a:solidFill>
                  <a:schemeClr val="accent4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en-US" sz="44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vanga</a:t>
            </a:r>
            <a:r>
              <a:rPr lang="en-US" sz="4400" dirty="0">
                <a:solidFill>
                  <a:schemeClr val="accent4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en-US" sz="44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harsatna</a:t>
            </a: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BF22B2-F3F2-4A28-B5F4-8D53E16ED3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5840" y="1836441"/>
            <a:ext cx="4214949" cy="4939512"/>
          </a:xfrm>
        </p:spPr>
        <p:txBody>
          <a:bodyPr anchor="t">
            <a:normAutofit lnSpcReduction="10000"/>
          </a:bodyPr>
          <a:lstStyle/>
          <a:p>
            <a:pPr marL="342900" indent="-342900" algn="l">
              <a:buAutoNum type="arabicPeriod"/>
            </a:pPr>
            <a:r>
              <a:rPr lang="en-US" sz="3200" dirty="0" err="1"/>
              <a:t>Hriselna</a:t>
            </a:r>
            <a:r>
              <a:rPr lang="en-US" sz="3200" dirty="0"/>
              <a:t> a </a:t>
            </a:r>
            <a:r>
              <a:rPr lang="en-US" sz="3200" dirty="0" err="1"/>
              <a:t>khawih</a:t>
            </a:r>
            <a:r>
              <a:rPr lang="en-US" sz="3200" dirty="0"/>
              <a:t> </a:t>
            </a:r>
            <a:r>
              <a:rPr lang="en-US" sz="3200" dirty="0" err="1"/>
              <a:t>pawi</a:t>
            </a:r>
            <a:endParaRPr lang="en-US" sz="3200" dirty="0"/>
          </a:p>
          <a:p>
            <a:pPr marL="739775" lvl="1" indent="-339725" algn="l">
              <a:buFont typeface="Arial" panose="020B0604020202020204" pitchFamily="34" charset="0"/>
              <a:buChar char="•"/>
            </a:pPr>
            <a:r>
              <a:rPr lang="en-US" sz="2400" dirty="0"/>
              <a:t>Communicable diseases</a:t>
            </a:r>
          </a:p>
          <a:p>
            <a:pPr marL="739775" lvl="1" indent="-339725" algn="l">
              <a:buFont typeface="Arial" panose="020B0604020202020204" pitchFamily="34" charset="0"/>
              <a:buChar char="•"/>
            </a:pPr>
            <a:r>
              <a:rPr lang="en-US" sz="2400" dirty="0"/>
              <a:t>General ill-health</a:t>
            </a:r>
          </a:p>
          <a:p>
            <a:pPr marL="739775" lvl="1" indent="-339725" algn="l">
              <a:buFont typeface="Arial" panose="020B0604020202020204" pitchFamily="34" charset="0"/>
              <a:buChar char="•"/>
            </a:pPr>
            <a:r>
              <a:rPr lang="en-US" sz="2400" dirty="0"/>
              <a:t>Mental Disorder</a:t>
            </a:r>
          </a:p>
          <a:p>
            <a:pPr marL="342900" indent="-342900" algn="l">
              <a:buAutoNum type="arabicPeriod"/>
            </a:pPr>
            <a:r>
              <a:rPr lang="en-US" sz="3200" dirty="0"/>
              <a:t>Nitin </a:t>
            </a:r>
            <a:r>
              <a:rPr lang="en-US" sz="3200" dirty="0" err="1"/>
              <a:t>nunah</a:t>
            </a:r>
            <a:r>
              <a:rPr lang="en-US" sz="3200" dirty="0"/>
              <a:t> </a:t>
            </a:r>
            <a:r>
              <a:rPr lang="en-US" sz="3200" dirty="0" err="1"/>
              <a:t>harsatna</a:t>
            </a:r>
            <a:endParaRPr lang="en-US" sz="3200" dirty="0"/>
          </a:p>
          <a:p>
            <a:pPr marL="739775" lvl="1" indent="-339725" algn="l">
              <a:buFont typeface="Arial" panose="020B0604020202020204" pitchFamily="34" charset="0"/>
              <a:buChar char="•"/>
            </a:pPr>
            <a:r>
              <a:rPr lang="en-US" sz="2400" dirty="0"/>
              <a:t>Isolation, academic, social stigma</a:t>
            </a:r>
          </a:p>
          <a:p>
            <a:pPr marL="342900" indent="-342900" algn="l">
              <a:buAutoNum type="arabicPeriod"/>
            </a:pPr>
            <a:r>
              <a:rPr lang="en-US" sz="3200" dirty="0"/>
              <a:t>Dan </a:t>
            </a:r>
            <a:r>
              <a:rPr lang="en-US" sz="3200" dirty="0" err="1"/>
              <a:t>bawhchhiatna</a:t>
            </a:r>
            <a:endParaRPr lang="en-US" sz="32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Accidents, violence, crime</a:t>
            </a:r>
          </a:p>
          <a:p>
            <a:pPr marL="342900" indent="-342900" algn="l">
              <a:buAutoNum type="arabicPeriod"/>
            </a:pPr>
            <a:r>
              <a:rPr lang="en-US" sz="3200" dirty="0"/>
              <a:t>Sum </a:t>
            </a:r>
            <a:r>
              <a:rPr lang="en-US" sz="3200" dirty="0" err="1"/>
              <a:t>leh</a:t>
            </a:r>
            <a:r>
              <a:rPr lang="en-US" sz="3200" dirty="0"/>
              <a:t> </a:t>
            </a:r>
            <a:r>
              <a:rPr lang="en-US" sz="3200" dirty="0" err="1"/>
              <a:t>pai</a:t>
            </a:r>
            <a:r>
              <a:rPr lang="en-US" sz="3200" dirty="0"/>
              <a:t> </a:t>
            </a:r>
            <a:r>
              <a:rPr lang="en-US" sz="3200" dirty="0" err="1"/>
              <a:t>harsatna</a:t>
            </a:r>
            <a:endParaRPr lang="en-US" sz="3200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https://i1.wp.com/www.pharmacyinfocus.co.uk/wp-content/uploads/2016/08/drugs.jpg?resize=360%2C240">
            <a:extLst>
              <a:ext uri="{FF2B5EF4-FFF2-40B4-BE49-F238E27FC236}">
                <a16:creationId xmlns:a16="http://schemas.microsoft.com/office/drawing/2014/main" id="{42AFDB3A-535B-4CB2-A244-0824CC8A67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7" r="37253"/>
          <a:stretch/>
        </p:blipFill>
        <p:spPr bwMode="auto">
          <a:xfrm>
            <a:off x="20" y="10"/>
            <a:ext cx="4518095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657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F47D2-AEDE-9242-8CC7-9BF27B6D2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31" y="393539"/>
            <a:ext cx="8310621" cy="960699"/>
          </a:xfrm>
        </p:spPr>
        <p:txBody>
          <a:bodyPr/>
          <a:lstStyle/>
          <a:p>
            <a:r>
              <a:rPr lang="en-US" dirty="0" err="1">
                <a:highlight>
                  <a:srgbClr val="FFFF00"/>
                </a:highlight>
                <a:latin typeface="Segoe Print" panose="02000800000000000000" pitchFamily="2" charset="0"/>
              </a:rPr>
              <a:t>Ruihhlo</a:t>
            </a:r>
            <a:r>
              <a:rPr lang="en-US" dirty="0">
                <a:highlight>
                  <a:srgbClr val="FFFF00"/>
                </a:highlight>
                <a:latin typeface="Segoe Print" panose="02000800000000000000" pitchFamily="2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Segoe Print" panose="02000800000000000000" pitchFamily="2" charset="0"/>
              </a:rPr>
              <a:t>hmansual</a:t>
            </a:r>
            <a:r>
              <a:rPr lang="en-US" dirty="0">
                <a:highlight>
                  <a:srgbClr val="FFFF00"/>
                </a:highlight>
                <a:latin typeface="Segoe Print" panose="02000800000000000000" pitchFamily="2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Segoe Print" panose="02000800000000000000" pitchFamily="2" charset="0"/>
              </a:rPr>
              <a:t>nghawng</a:t>
            </a:r>
            <a:endParaRPr lang="en-US" dirty="0">
              <a:highlight>
                <a:srgbClr val="FFFF00"/>
              </a:highlight>
              <a:latin typeface="Segoe Print" panose="020008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77C29-3503-F54B-B547-E8048333C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32" y="1655180"/>
            <a:ext cx="8310621" cy="5116010"/>
          </a:xfrm>
        </p:spPr>
        <p:txBody>
          <a:bodyPr>
            <a:normAutofit/>
          </a:bodyPr>
          <a:lstStyle/>
          <a:p>
            <a:r>
              <a:rPr lang="en-US" sz="3600" dirty="0"/>
              <a:t>Jail tang 40-50% </a:t>
            </a:r>
            <a:r>
              <a:rPr lang="en-US" sz="3600" dirty="0" err="1"/>
              <a:t>vel</a:t>
            </a:r>
            <a:r>
              <a:rPr lang="en-US" sz="3600" dirty="0"/>
              <a:t> hi </a:t>
            </a:r>
            <a:r>
              <a:rPr lang="en-US" sz="3600" dirty="0" err="1"/>
              <a:t>ruihhlo</a:t>
            </a:r>
            <a:r>
              <a:rPr lang="en-US" sz="3600" dirty="0"/>
              <a:t> </a:t>
            </a:r>
            <a:r>
              <a:rPr lang="en-US" sz="3600" dirty="0" err="1"/>
              <a:t>leh</a:t>
            </a:r>
            <a:r>
              <a:rPr lang="en-US" sz="3600" dirty="0"/>
              <a:t> a </a:t>
            </a:r>
            <a:r>
              <a:rPr lang="en-US" sz="3600" dirty="0" err="1"/>
              <a:t>kaihhnawih</a:t>
            </a:r>
            <a:r>
              <a:rPr lang="en-US" sz="3600" dirty="0"/>
              <a:t>.</a:t>
            </a:r>
          </a:p>
          <a:p>
            <a:r>
              <a:rPr lang="en-US" sz="3600" dirty="0"/>
              <a:t>Rehab home a </a:t>
            </a:r>
            <a:r>
              <a:rPr lang="en-US" sz="3600" dirty="0" err="1"/>
              <a:t>enkawl</a:t>
            </a:r>
            <a:r>
              <a:rPr lang="en-US" sz="3600" dirty="0"/>
              <a:t> </a:t>
            </a:r>
            <a:r>
              <a:rPr lang="en-US" sz="3600" dirty="0" err="1"/>
              <a:t>ngai</a:t>
            </a:r>
            <a:r>
              <a:rPr lang="en-US" sz="3600" dirty="0"/>
              <a:t> tam </a:t>
            </a:r>
            <a:r>
              <a:rPr lang="en-US" sz="3600" dirty="0" err="1"/>
              <a:t>ber</a:t>
            </a:r>
            <a:endParaRPr lang="en-US" sz="3600" dirty="0"/>
          </a:p>
          <a:p>
            <a:r>
              <a:rPr lang="en-US" sz="3600" dirty="0"/>
              <a:t>27% of HIV+ hi </a:t>
            </a:r>
            <a:r>
              <a:rPr lang="en-US" sz="3600" i="1" dirty="0"/>
              <a:t>Infected needles/ syringe </a:t>
            </a:r>
            <a:r>
              <a:rPr lang="en-US" sz="3600" i="1" dirty="0" err="1"/>
              <a:t>atanga</a:t>
            </a:r>
            <a:r>
              <a:rPr lang="en-US" sz="3600" i="1" dirty="0"/>
              <a:t> kai</a:t>
            </a:r>
            <a:r>
              <a:rPr lang="en-US" sz="3600" dirty="0"/>
              <a:t>.</a:t>
            </a:r>
          </a:p>
          <a:p>
            <a:r>
              <a:rPr lang="en-US" sz="3600" dirty="0"/>
              <a:t>80-90% of IDU - Hepatitis C reactive.</a:t>
            </a:r>
          </a:p>
          <a:p>
            <a:r>
              <a:rPr lang="en-US" sz="3600" dirty="0"/>
              <a:t>Accident a </a:t>
            </a:r>
            <a:r>
              <a:rPr lang="en-US" sz="3600" dirty="0" err="1"/>
              <a:t>thlen</a:t>
            </a:r>
            <a:r>
              <a:rPr lang="en-US" sz="3600" dirty="0"/>
              <a:t> tam.</a:t>
            </a:r>
          </a:p>
        </p:txBody>
      </p:sp>
    </p:spTree>
    <p:extLst>
      <p:ext uri="{BB962C8B-B14F-4D97-AF65-F5344CB8AC3E}">
        <p14:creationId xmlns:p14="http://schemas.microsoft.com/office/powerpoint/2010/main" val="142195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E220058-3FCE-496E-ADF2-D8A6961F3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193F809-7E50-4AAD-8E26-878207931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58452" y="4325112"/>
            <a:ext cx="53492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86698DB-FEA1-3C40-8BFE-6DD8B165B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78" y="758952"/>
            <a:ext cx="5489381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Drug Abuse/ Addiction Treatment</a:t>
            </a:r>
          </a:p>
        </p:txBody>
      </p:sp>
      <p:pic>
        <p:nvPicPr>
          <p:cNvPr id="21" name="Graphic 20" descr="Medicine">
            <a:extLst>
              <a:ext uri="{FF2B5EF4-FFF2-40B4-BE49-F238E27FC236}">
                <a16:creationId xmlns:a16="http://schemas.microsoft.com/office/drawing/2014/main" id="{5701ED89-616F-4E69-A300-F4048EFCD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363" y="2251093"/>
            <a:ext cx="1837115" cy="183711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E9C5090-7D25-41E3-A6D3-CCAEE505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1BF8809-0DAC-41E5-A212-ACB4A01BE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58546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7953" y="0"/>
            <a:ext cx="4606047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7953" y="0"/>
            <a:ext cx="323928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AB4BF7-157D-4BF8-923C-49E802475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448" y="87382"/>
            <a:ext cx="3915950" cy="8267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0611BC-C808-4D25-A978-FC0401BA8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6650" y="914085"/>
            <a:ext cx="4328947" cy="580893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sz="2800" dirty="0" err="1"/>
              <a:t>Kan</a:t>
            </a:r>
            <a:r>
              <a:rPr lang="en-US" sz="2800" dirty="0"/>
              <a:t> </a:t>
            </a:r>
            <a:r>
              <a:rPr lang="en-US" sz="2800" dirty="0" err="1"/>
              <a:t>hriat</a:t>
            </a:r>
            <a:r>
              <a:rPr lang="en-US" sz="2800" dirty="0"/>
              <a:t> </a:t>
            </a:r>
            <a:r>
              <a:rPr lang="en-US" sz="2800" dirty="0" err="1"/>
              <a:t>tak</a:t>
            </a:r>
            <a:r>
              <a:rPr lang="en-US" sz="2800" dirty="0"/>
              <a:t> </a:t>
            </a:r>
            <a:r>
              <a:rPr lang="en-US" sz="2800" dirty="0" err="1"/>
              <a:t>angin</a:t>
            </a:r>
            <a:r>
              <a:rPr lang="en-US" sz="2800" dirty="0"/>
              <a:t> </a:t>
            </a:r>
            <a:r>
              <a:rPr lang="en-US" sz="2800" dirty="0" err="1"/>
              <a:t>Ruihhlo</a:t>
            </a:r>
            <a:r>
              <a:rPr lang="en-US" sz="2800" dirty="0"/>
              <a:t> </a:t>
            </a:r>
            <a:r>
              <a:rPr lang="en-US" sz="2800" dirty="0" err="1"/>
              <a:t>khawih</a:t>
            </a:r>
            <a:r>
              <a:rPr lang="en-US" sz="2800" dirty="0"/>
              <a:t> an </a:t>
            </a:r>
            <a:r>
              <a:rPr lang="en-US" sz="2800" dirty="0" err="1"/>
              <a:t>nih</a:t>
            </a:r>
            <a:r>
              <a:rPr lang="en-US" sz="2800" dirty="0"/>
              <a:t> a, a </a:t>
            </a:r>
            <a:r>
              <a:rPr lang="en-US" sz="2800" dirty="0" err="1"/>
              <a:t>ngawl</a:t>
            </a:r>
            <a:r>
              <a:rPr lang="en-US" sz="2800" dirty="0"/>
              <a:t> an la </a:t>
            </a:r>
            <a:r>
              <a:rPr lang="en-US" sz="2800" dirty="0" err="1"/>
              <a:t>vei</a:t>
            </a:r>
            <a:r>
              <a:rPr lang="en-US" sz="2800" dirty="0"/>
              <a:t> </a:t>
            </a:r>
            <a:r>
              <a:rPr lang="en-US" sz="2800" dirty="0" err="1"/>
              <a:t>loh</a:t>
            </a:r>
            <a:r>
              <a:rPr lang="en-US" sz="2800" dirty="0"/>
              <a:t> </a:t>
            </a:r>
            <a:r>
              <a:rPr lang="en-US" sz="2800" dirty="0" err="1"/>
              <a:t>chuan</a:t>
            </a:r>
            <a:r>
              <a:rPr lang="en-US" sz="2800" dirty="0"/>
              <a:t> </a:t>
            </a:r>
            <a:r>
              <a:rPr lang="en-US" sz="2800" dirty="0" err="1"/>
              <a:t>ngawlvei</a:t>
            </a:r>
            <a:r>
              <a:rPr lang="en-US" sz="2800" dirty="0"/>
              <a:t> lo </a:t>
            </a:r>
            <a:r>
              <a:rPr lang="en-US" sz="2800" dirty="0" err="1"/>
              <a:t>tura</a:t>
            </a:r>
            <a:r>
              <a:rPr lang="en-US" sz="2800" dirty="0"/>
              <a:t> </a:t>
            </a:r>
            <a:r>
              <a:rPr lang="en-US" sz="2800" dirty="0" err="1"/>
              <a:t>venhim</a:t>
            </a:r>
            <a:r>
              <a:rPr lang="en-US" sz="2800" dirty="0"/>
              <a:t> vat an </a:t>
            </a:r>
            <a:r>
              <a:rPr lang="en-US" sz="2800" dirty="0" err="1"/>
              <a:t>mamawh</a:t>
            </a:r>
            <a:r>
              <a:rPr lang="en-US" sz="2800" dirty="0"/>
              <a:t>.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sz="2800" dirty="0" err="1"/>
              <a:t>Ngawlvei</a:t>
            </a:r>
            <a:r>
              <a:rPr lang="en-US" sz="2800" dirty="0"/>
              <a:t> an </a:t>
            </a:r>
            <a:r>
              <a:rPr lang="en-US" sz="2800" dirty="0" err="1"/>
              <a:t>nih</a:t>
            </a:r>
            <a:r>
              <a:rPr lang="en-US" sz="2800" dirty="0"/>
              <a:t> </a:t>
            </a:r>
            <a:r>
              <a:rPr lang="en-US" sz="2800" dirty="0" err="1"/>
              <a:t>tawh</a:t>
            </a:r>
            <a:r>
              <a:rPr lang="en-US" sz="2800" dirty="0"/>
              <a:t> </a:t>
            </a:r>
            <a:r>
              <a:rPr lang="en-US" sz="2800" dirty="0" err="1"/>
              <a:t>chuan</a:t>
            </a:r>
            <a:r>
              <a:rPr lang="en-US" sz="2800" dirty="0"/>
              <a:t> Professional Help an </a:t>
            </a:r>
            <a:r>
              <a:rPr lang="en-US" sz="2800" dirty="0" err="1"/>
              <a:t>mamawh</a:t>
            </a:r>
            <a:r>
              <a:rPr lang="en-US" sz="2800" dirty="0"/>
              <a:t> a, refer </a:t>
            </a:r>
            <a:r>
              <a:rPr lang="en-US" sz="2800" dirty="0" err="1"/>
              <a:t>ngei</a:t>
            </a:r>
            <a:r>
              <a:rPr lang="en-US" sz="2800" dirty="0"/>
              <a:t> tur a </a:t>
            </a:r>
            <a:r>
              <a:rPr lang="en-US" sz="2800" dirty="0" err="1"/>
              <a:t>ni</a:t>
            </a:r>
            <a:r>
              <a:rPr lang="en-US" sz="2800" dirty="0"/>
              <a:t>.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sz="2800" dirty="0" err="1"/>
              <a:t>Taksa</a:t>
            </a:r>
            <a:r>
              <a:rPr lang="en-US" sz="2800" dirty="0"/>
              <a:t>, </a:t>
            </a:r>
            <a:r>
              <a:rPr lang="en-US" sz="2800" dirty="0" err="1"/>
              <a:t>rilru</a:t>
            </a:r>
            <a:r>
              <a:rPr lang="en-US" sz="2800" dirty="0"/>
              <a:t> </a:t>
            </a:r>
            <a:r>
              <a:rPr lang="en-US" sz="2800" dirty="0" err="1"/>
              <a:t>leh</a:t>
            </a:r>
            <a:r>
              <a:rPr lang="en-US" sz="2800" dirty="0"/>
              <a:t> </a:t>
            </a:r>
            <a:r>
              <a:rPr lang="en-US" sz="2800" dirty="0" err="1"/>
              <a:t>thlarau</a:t>
            </a:r>
            <a:r>
              <a:rPr lang="en-US" sz="2800" dirty="0"/>
              <a:t> nun </a:t>
            </a:r>
            <a:r>
              <a:rPr lang="en-US" sz="2800" dirty="0" err="1"/>
              <a:t>thlenga</a:t>
            </a:r>
            <a:r>
              <a:rPr lang="en-US" sz="2800" dirty="0"/>
              <a:t> </a:t>
            </a:r>
            <a:r>
              <a:rPr lang="en-US" sz="2800" dirty="0" err="1"/>
              <a:t>khawih</a:t>
            </a:r>
            <a:r>
              <a:rPr lang="en-US" sz="2800" dirty="0"/>
              <a:t> </a:t>
            </a:r>
            <a:r>
              <a:rPr lang="en-US" sz="2800" dirty="0" err="1"/>
              <a:t>buai</a:t>
            </a:r>
            <a:r>
              <a:rPr lang="en-US" sz="2800" dirty="0"/>
              <a:t> </a:t>
            </a:r>
            <a:r>
              <a:rPr lang="en-US" sz="2800" dirty="0" err="1"/>
              <a:t>thei</a:t>
            </a:r>
            <a:r>
              <a:rPr lang="en-US" sz="2800" dirty="0"/>
              <a:t> </a:t>
            </a:r>
            <a:r>
              <a:rPr lang="en-US" sz="2800" dirty="0" err="1"/>
              <a:t>anih</a:t>
            </a:r>
            <a:r>
              <a:rPr lang="en-US" sz="2800" dirty="0"/>
              <a:t> </a:t>
            </a:r>
            <a:r>
              <a:rPr lang="en-US" sz="2800" dirty="0" err="1"/>
              <a:t>vangin</a:t>
            </a:r>
            <a:r>
              <a:rPr lang="en-US" sz="2800" dirty="0"/>
              <a:t> a </a:t>
            </a:r>
            <a:r>
              <a:rPr lang="en-US" sz="2800" dirty="0" err="1"/>
              <a:t>chikim</a:t>
            </a:r>
            <a:r>
              <a:rPr lang="en-US" sz="2800" dirty="0"/>
              <a:t> a </a:t>
            </a:r>
            <a:r>
              <a:rPr lang="en-US" sz="2800" dirty="0" err="1"/>
              <a:t>enkawl</a:t>
            </a:r>
            <a:r>
              <a:rPr lang="en-US" sz="2800" dirty="0"/>
              <a:t> an </a:t>
            </a:r>
            <a:r>
              <a:rPr lang="en-US" sz="2800" dirty="0" err="1"/>
              <a:t>mamawh</a:t>
            </a:r>
            <a:r>
              <a:rPr lang="en-US" sz="2800" dirty="0"/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5110BAC-C80D-4DC0-9D82-BA14B0BE51AF}"/>
              </a:ext>
            </a:extLst>
          </p:cNvPr>
          <p:cNvSpPr txBox="1">
            <a:spLocks/>
          </p:cNvSpPr>
          <p:nvPr/>
        </p:nvSpPr>
        <p:spPr>
          <a:xfrm>
            <a:off x="36097" y="4054642"/>
            <a:ext cx="4422692" cy="2668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Treatment Helps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C7A577-5048-0247-9669-3E096B4D9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6" y="565484"/>
            <a:ext cx="4450397" cy="331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51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641BF-43DA-4579-8ECC-FE68E519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43467"/>
            <a:ext cx="7543800" cy="8919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Drug Addiction Treatment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ED46FE5-4C91-3E43-8DC0-94B570F46F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0915134"/>
              </p:ext>
            </p:extLst>
          </p:nvPr>
        </p:nvGraphicFramePr>
        <p:xfrm>
          <a:off x="463296" y="1957832"/>
          <a:ext cx="81808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2785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641BF-43DA-4579-8ECC-FE68E519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65515"/>
            <a:ext cx="7543800" cy="8919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Drug Addiction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43B28-7EA7-4A1B-8E56-6ED6FB213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650" y="1382437"/>
            <a:ext cx="8840188" cy="4908635"/>
          </a:xfrm>
        </p:spPr>
        <p:txBody>
          <a:bodyPr>
            <a:noAutofit/>
          </a:bodyPr>
          <a:lstStyle/>
          <a:p>
            <a:pPr marL="766763" indent="-587375">
              <a:buFont typeface="Wingdings" pitchFamily="2" charset="2"/>
              <a:buChar char="q"/>
            </a:pPr>
            <a:r>
              <a:rPr lang="en-US" sz="2400" dirty="0"/>
              <a:t>Pharmacotherapy:</a:t>
            </a:r>
          </a:p>
          <a:p>
            <a:pPr marL="1059371" lvl="1" indent="-587375">
              <a:buFont typeface="Wingdings" pitchFamily="2" charset="2"/>
              <a:buChar char="§"/>
            </a:pPr>
            <a:r>
              <a:rPr lang="en-US" sz="2400" dirty="0"/>
              <a:t>Detoxification, management of withdrawals</a:t>
            </a:r>
          </a:p>
          <a:p>
            <a:pPr marL="1059371" lvl="1" indent="-587375">
              <a:buFont typeface="Wingdings" pitchFamily="2" charset="2"/>
              <a:buChar char="§"/>
            </a:pPr>
            <a:r>
              <a:rPr lang="en-US" sz="2400" dirty="0"/>
              <a:t>Management of Co-morbidities (</a:t>
            </a:r>
            <a:r>
              <a:rPr lang="en-US" sz="2400" dirty="0" err="1"/>
              <a:t>damlohna</a:t>
            </a:r>
            <a:r>
              <a:rPr lang="en-US" sz="2400" dirty="0"/>
              <a:t>/</a:t>
            </a:r>
            <a:r>
              <a:rPr lang="en-US" sz="2400" dirty="0" err="1"/>
              <a:t>natna</a:t>
            </a:r>
            <a:r>
              <a:rPr lang="en-US" sz="2400" dirty="0"/>
              <a:t> </a:t>
            </a:r>
            <a:r>
              <a:rPr lang="en-US" sz="2400" dirty="0" err="1"/>
              <a:t>hrang</a:t>
            </a:r>
            <a:r>
              <a:rPr lang="en-US" sz="2400" dirty="0"/>
              <a:t> </a:t>
            </a:r>
            <a:r>
              <a:rPr lang="en-US" sz="2400" dirty="0" err="1"/>
              <a:t>hrang</a:t>
            </a:r>
            <a:r>
              <a:rPr lang="en-US" sz="2400" dirty="0"/>
              <a:t> an </a:t>
            </a:r>
            <a:r>
              <a:rPr lang="en-US" sz="2400" dirty="0" err="1"/>
              <a:t>neih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eg.</a:t>
            </a:r>
            <a:r>
              <a:rPr lang="en-US" sz="2400" dirty="0"/>
              <a:t> Hepatitis B/C, HIV, other medical problem, mental disorder)</a:t>
            </a:r>
          </a:p>
          <a:p>
            <a:pPr marL="766763" indent="-587375">
              <a:buFont typeface="Wingdings" pitchFamily="2" charset="2"/>
              <a:buChar char="q"/>
            </a:pPr>
            <a:r>
              <a:rPr lang="en-US" sz="2400" dirty="0"/>
              <a:t>Psychotherapy:</a:t>
            </a:r>
          </a:p>
          <a:p>
            <a:pPr marL="1059371" lvl="1" indent="-587375">
              <a:buFont typeface="Wingdings" pitchFamily="2" charset="2"/>
              <a:buChar char="§"/>
            </a:pPr>
            <a:r>
              <a:rPr lang="en-US" sz="2400" dirty="0"/>
              <a:t>1-to-1 counseling, Group Counseling, Self awareness, Alcoholic or Narcotic Anonymous (AA/NA)</a:t>
            </a:r>
          </a:p>
          <a:p>
            <a:pPr marL="1059371" lvl="1" indent="-587375">
              <a:buFont typeface="Wingdings" pitchFamily="2" charset="2"/>
              <a:buChar char="§"/>
            </a:pPr>
            <a:r>
              <a:rPr lang="en-US" sz="2400" dirty="0" err="1"/>
              <a:t>Behavioural</a:t>
            </a:r>
            <a:r>
              <a:rPr lang="en-US" sz="2400" dirty="0"/>
              <a:t> therapy</a:t>
            </a:r>
          </a:p>
          <a:p>
            <a:pPr marL="766763" indent="-587375">
              <a:buFont typeface="Wingdings" pitchFamily="2" charset="2"/>
              <a:buChar char="q"/>
            </a:pPr>
            <a:r>
              <a:rPr lang="en-US" sz="2400" dirty="0"/>
              <a:t>Rehab Services – After care, Rehab Home, Home treatment</a:t>
            </a:r>
          </a:p>
          <a:p>
            <a:pPr marL="766763" indent="-587375">
              <a:buFont typeface="Wingdings" pitchFamily="2" charset="2"/>
              <a:buChar char="q"/>
            </a:pPr>
            <a:r>
              <a:rPr lang="en-US" sz="2400" dirty="0"/>
              <a:t>Harm Reduction – </a:t>
            </a:r>
            <a:r>
              <a:rPr lang="en-US" sz="2400" dirty="0" err="1"/>
              <a:t>hri</a:t>
            </a:r>
            <a:r>
              <a:rPr lang="en-US" sz="2400" dirty="0"/>
              <a:t> </a:t>
            </a:r>
            <a:r>
              <a:rPr lang="en-US" sz="2400" dirty="0" err="1"/>
              <a:t>tha</a:t>
            </a:r>
            <a:r>
              <a:rPr lang="en-US" sz="2400" dirty="0"/>
              <a:t> lo an kai </a:t>
            </a:r>
            <a:r>
              <a:rPr lang="en-US" sz="2400" dirty="0" err="1"/>
              <a:t>loh</a:t>
            </a:r>
            <a:r>
              <a:rPr lang="en-US" sz="2400" dirty="0"/>
              <a:t> nana </a:t>
            </a:r>
            <a:r>
              <a:rPr lang="en-US" sz="2400" dirty="0" err="1"/>
              <a:t>venhimna</a:t>
            </a:r>
            <a:r>
              <a:rPr lang="en-US" sz="2400" dirty="0"/>
              <a:t> (syringe exchange, safe injection practices)</a:t>
            </a:r>
          </a:p>
        </p:txBody>
      </p:sp>
    </p:spTree>
    <p:extLst>
      <p:ext uri="{BB962C8B-B14F-4D97-AF65-F5344CB8AC3E}">
        <p14:creationId xmlns:p14="http://schemas.microsoft.com/office/powerpoint/2010/main" val="17596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60759323-0556-7F41-9643-4D8B56E5A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39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9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1793-37C0-47A4-986E-EDEAA3716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913" y="152400"/>
            <a:ext cx="6791447" cy="8665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Available Statistics : Substance Use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0774B7-BD33-4FC9-A68D-6663410DC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913" y="940521"/>
            <a:ext cx="5731579" cy="58390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-228600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1" i="1" dirty="0"/>
              <a:t>National Family Health Survey 2015-16</a:t>
            </a:r>
            <a:endParaRPr lang="en-US" dirty="0"/>
          </a:p>
          <a:p>
            <a:pPr marL="498348" lvl="0" indent="-342900" algn="l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2200" dirty="0"/>
              <a:t>Tobacco use: Men-80.4%, Women-59.2%</a:t>
            </a:r>
          </a:p>
          <a:p>
            <a:pPr marL="498348" lvl="0" indent="-342900" algn="l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2200" dirty="0"/>
              <a:t>Consume Alcohol: Men-49.6%, Women-5.0%</a:t>
            </a:r>
          </a:p>
          <a:p>
            <a:pPr lvl="0" indent="-228600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1" i="1" dirty="0"/>
              <a:t>Baseline Survey on Extent and Pattern of Drug Use in Mizoram 2017 </a:t>
            </a:r>
          </a:p>
          <a:p>
            <a:pPr lvl="0" algn="l">
              <a:spcAft>
                <a:spcPts val="200"/>
              </a:spcAft>
            </a:pPr>
            <a:r>
              <a:rPr lang="en-US" b="1" i="1" dirty="0"/>
              <a:t>(2633 respondents who use drugs)</a:t>
            </a:r>
          </a:p>
          <a:p>
            <a:pPr marL="498348" lvl="0" indent="-342900" algn="l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2200" dirty="0"/>
              <a:t>Tobacco use – 96%</a:t>
            </a:r>
          </a:p>
          <a:p>
            <a:pPr marL="498348" lvl="0" indent="-342900" algn="l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2200" dirty="0"/>
              <a:t>Alcohol use – 90.7%</a:t>
            </a:r>
          </a:p>
          <a:p>
            <a:pPr marL="498348" lvl="0" indent="-342900" algn="l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2200" dirty="0"/>
              <a:t>Cannabis use – 56.6%</a:t>
            </a:r>
          </a:p>
          <a:p>
            <a:pPr marL="498348" lvl="0" indent="-342900" algn="l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2200" dirty="0"/>
              <a:t>Pharmaceutical Opioids use – 69.8%</a:t>
            </a:r>
          </a:p>
          <a:p>
            <a:pPr marL="498348" lvl="0" indent="-342900" algn="l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2200" dirty="0"/>
              <a:t>Sedatives use – 56.8%</a:t>
            </a:r>
          </a:p>
          <a:p>
            <a:pPr marL="498348" lvl="0" indent="-342900" algn="l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2200" dirty="0"/>
              <a:t>Heroin use – 65.8%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rgbClr val="9C7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35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2" descr="Image result for picture of substance abuse prevention">
            <a:extLst>
              <a:ext uri="{FF2B5EF4-FFF2-40B4-BE49-F238E27FC236}">
                <a16:creationId xmlns:a16="http://schemas.microsoft.com/office/drawing/2014/main" id="{B2258105-96FB-4751-A34F-36A15ACAE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356" y="3030977"/>
            <a:ext cx="1462672" cy="81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01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641BF-43DA-4579-8ECC-FE68E519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65515"/>
            <a:ext cx="7543800" cy="89197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Drug Abuse/Addiction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43B28-7EA7-4A1B-8E56-6ED6FB213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650" y="1975104"/>
            <a:ext cx="8840188" cy="4181856"/>
          </a:xfrm>
        </p:spPr>
        <p:txBody>
          <a:bodyPr>
            <a:noAutofit/>
          </a:bodyPr>
          <a:lstStyle/>
          <a:p>
            <a:pPr marL="766763" indent="-587375">
              <a:buFont typeface="Wingdings" pitchFamily="2" charset="2"/>
              <a:buChar char="q"/>
            </a:pPr>
            <a:r>
              <a:rPr lang="en-US" sz="2800" dirty="0"/>
              <a:t>Who to prevent? </a:t>
            </a:r>
            <a:r>
              <a:rPr lang="en-US" sz="2800" dirty="0" err="1"/>
              <a:t>Tunge</a:t>
            </a:r>
            <a:r>
              <a:rPr lang="en-US" sz="2800" dirty="0"/>
              <a:t> </a:t>
            </a:r>
            <a:r>
              <a:rPr lang="en-US" sz="2800" dirty="0" err="1"/>
              <a:t>kan</a:t>
            </a:r>
            <a:r>
              <a:rPr lang="en-US" sz="2800" dirty="0"/>
              <a:t> </a:t>
            </a:r>
            <a:r>
              <a:rPr lang="en-US" sz="2800" dirty="0" err="1"/>
              <a:t>ven</a:t>
            </a:r>
            <a:r>
              <a:rPr lang="en-US" sz="2800" dirty="0"/>
              <a:t> tur?</a:t>
            </a:r>
          </a:p>
          <a:p>
            <a:pPr marL="1059371" lvl="1" indent="-587375">
              <a:buFont typeface="Wingdings" pitchFamily="2" charset="2"/>
              <a:buChar char="§"/>
            </a:pPr>
            <a:r>
              <a:rPr lang="en-US" sz="2400" dirty="0" err="1"/>
              <a:t>Naupang</a:t>
            </a:r>
            <a:r>
              <a:rPr lang="en-US" sz="2400" dirty="0"/>
              <a:t> – </a:t>
            </a:r>
            <a:r>
              <a:rPr lang="en-US" sz="2400" dirty="0" err="1"/>
              <a:t>Engtin</a:t>
            </a:r>
            <a:r>
              <a:rPr lang="en-US" sz="2400" dirty="0"/>
              <a:t>?</a:t>
            </a:r>
          </a:p>
          <a:p>
            <a:pPr marL="1059371" lvl="1" indent="-587375">
              <a:buFont typeface="Wingdings" pitchFamily="2" charset="2"/>
              <a:buChar char="§"/>
            </a:pPr>
            <a:r>
              <a:rPr lang="en-US" sz="2400" dirty="0" err="1"/>
              <a:t>Tleirawl</a:t>
            </a:r>
            <a:r>
              <a:rPr lang="en-US" sz="2400" dirty="0"/>
              <a:t> – </a:t>
            </a:r>
            <a:r>
              <a:rPr lang="en-US" sz="2400" dirty="0" err="1"/>
              <a:t>Engtin</a:t>
            </a:r>
            <a:r>
              <a:rPr lang="en-US" sz="2400" dirty="0"/>
              <a:t>?</a:t>
            </a:r>
          </a:p>
          <a:p>
            <a:pPr marL="1059371" lvl="1" indent="-587375">
              <a:buFont typeface="Wingdings" pitchFamily="2" charset="2"/>
              <a:buChar char="§"/>
            </a:pPr>
            <a:r>
              <a:rPr lang="en-US" sz="2400" dirty="0"/>
              <a:t>Nula/</a:t>
            </a:r>
            <a:r>
              <a:rPr lang="en-US" sz="2400" dirty="0" err="1"/>
              <a:t>Tlangval</a:t>
            </a:r>
            <a:r>
              <a:rPr lang="en-US" sz="2400" dirty="0"/>
              <a:t> – </a:t>
            </a:r>
            <a:r>
              <a:rPr lang="en-US" sz="2400" dirty="0" err="1"/>
              <a:t>Engtin</a:t>
            </a:r>
            <a:r>
              <a:rPr lang="en-US" sz="2400" dirty="0"/>
              <a:t>?</a:t>
            </a:r>
          </a:p>
          <a:p>
            <a:pPr marL="1059371" lvl="1" indent="-587375">
              <a:buFont typeface="Wingdings" pitchFamily="2" charset="2"/>
              <a:buChar char="§"/>
            </a:pPr>
            <a:r>
              <a:rPr lang="en-US" sz="2400" dirty="0" err="1"/>
              <a:t>Puitling</a:t>
            </a:r>
            <a:r>
              <a:rPr lang="en-US" sz="2400" dirty="0"/>
              <a:t> – </a:t>
            </a:r>
            <a:r>
              <a:rPr lang="en-US" sz="2400" dirty="0" err="1"/>
              <a:t>Engtin</a:t>
            </a:r>
            <a:r>
              <a:rPr lang="en-US" sz="2400" dirty="0"/>
              <a:t>?</a:t>
            </a:r>
          </a:p>
          <a:p>
            <a:pPr marL="766763" indent="-587375">
              <a:buFont typeface="Wingdings" pitchFamily="2" charset="2"/>
              <a:buChar char="q"/>
            </a:pPr>
            <a:r>
              <a:rPr lang="en-US" sz="2800" dirty="0"/>
              <a:t>How to prevent? </a:t>
            </a:r>
            <a:r>
              <a:rPr lang="en-US" sz="2800" dirty="0" err="1"/>
              <a:t>Engtinnge</a:t>
            </a:r>
            <a:r>
              <a:rPr lang="en-US" sz="2800" dirty="0"/>
              <a:t> </a:t>
            </a:r>
            <a:r>
              <a:rPr lang="en-US" sz="2800" dirty="0" err="1"/>
              <a:t>kan</a:t>
            </a:r>
            <a:r>
              <a:rPr lang="en-US" sz="2800" dirty="0"/>
              <a:t> </a:t>
            </a:r>
            <a:r>
              <a:rPr lang="en-US" sz="2800" dirty="0" err="1"/>
              <a:t>ven</a:t>
            </a:r>
            <a:r>
              <a:rPr lang="en-US" sz="2800" dirty="0"/>
              <a:t> ang?</a:t>
            </a:r>
          </a:p>
          <a:p>
            <a:pPr marL="1059371" lvl="1" indent="-587375">
              <a:buFont typeface="Wingdings" pitchFamily="2" charset="2"/>
              <a:buChar char="§"/>
            </a:pPr>
            <a:r>
              <a:rPr lang="en-US" sz="2400" dirty="0"/>
              <a:t>Govt sector: Education, END, Police, Social Welfare, Health</a:t>
            </a:r>
          </a:p>
          <a:p>
            <a:pPr marL="1059371" lvl="1" indent="-587375">
              <a:buFont typeface="Wingdings" pitchFamily="2" charset="2"/>
              <a:buChar char="§"/>
            </a:pPr>
            <a:r>
              <a:rPr lang="en-US" sz="2400" dirty="0"/>
              <a:t>Private Sector: YMA, </a:t>
            </a:r>
            <a:r>
              <a:rPr lang="en-US" sz="2400" dirty="0" err="1"/>
              <a:t>Kohhran</a:t>
            </a:r>
            <a:endParaRPr lang="en-US" sz="2400" dirty="0"/>
          </a:p>
          <a:p>
            <a:pPr marL="766763" indent="-587375">
              <a:buFont typeface="Wingdings" pitchFamily="2" charset="2"/>
              <a:buChar char="q"/>
            </a:pPr>
            <a:r>
              <a:rPr lang="en-US" sz="2800" dirty="0"/>
              <a:t>Who should prevent? </a:t>
            </a:r>
            <a:r>
              <a:rPr lang="en-US" sz="2800" dirty="0" err="1"/>
              <a:t>Tunge</a:t>
            </a:r>
            <a:r>
              <a:rPr lang="en-US" sz="2800" dirty="0"/>
              <a:t> </a:t>
            </a:r>
            <a:r>
              <a:rPr lang="en-US" sz="2800" dirty="0" err="1"/>
              <a:t>veng</a:t>
            </a:r>
            <a:r>
              <a:rPr lang="en-US" sz="2800" dirty="0"/>
              <a:t> ang?</a:t>
            </a:r>
          </a:p>
        </p:txBody>
      </p:sp>
    </p:spTree>
    <p:extLst>
      <p:ext uri="{BB962C8B-B14F-4D97-AF65-F5344CB8AC3E}">
        <p14:creationId xmlns:p14="http://schemas.microsoft.com/office/powerpoint/2010/main" val="74462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7953" y="0"/>
            <a:ext cx="4606047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7953" y="0"/>
            <a:ext cx="323928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AB4BF7-157D-4BF8-923C-49E802475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448" y="87382"/>
            <a:ext cx="3915950" cy="8267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Prevention Tips</a:t>
            </a:r>
          </a:p>
        </p:txBody>
      </p:sp>
      <p:pic>
        <p:nvPicPr>
          <p:cNvPr id="1026" name="Picture 2" descr="http://www.kpfp.org/content/sites/kings/Workgroup_photos/Drug__Alcohol_Free.png">
            <a:extLst>
              <a:ext uri="{FF2B5EF4-FFF2-40B4-BE49-F238E27FC236}">
                <a16:creationId xmlns:a16="http://schemas.microsoft.com/office/drawing/2014/main" id="{37B79D53-A157-48BA-9046-E14A99A849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5" t="4173" r="32733" b="22317"/>
          <a:stretch/>
        </p:blipFill>
        <p:spPr bwMode="auto">
          <a:xfrm>
            <a:off x="363474" y="1517921"/>
            <a:ext cx="3845052" cy="366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A0611BC-C808-4D25-A978-FC0401BA8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6650" y="914085"/>
            <a:ext cx="4328947" cy="580893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sz="2800" dirty="0" err="1"/>
              <a:t>Naupang</a:t>
            </a:r>
            <a:r>
              <a:rPr lang="en-US" sz="2800" dirty="0"/>
              <a:t> </a:t>
            </a:r>
            <a:r>
              <a:rPr lang="en-US" sz="2800" dirty="0" err="1"/>
              <a:t>tirh</a:t>
            </a:r>
            <a:r>
              <a:rPr lang="en-US" sz="2800" dirty="0"/>
              <a:t> </a:t>
            </a:r>
            <a:r>
              <a:rPr lang="en-US" sz="2800" dirty="0" err="1"/>
              <a:t>chungchang</a:t>
            </a:r>
            <a:r>
              <a:rPr lang="en-US" sz="2800" dirty="0"/>
              <a:t>:</a:t>
            </a:r>
          </a:p>
          <a:p>
            <a:pPr marL="742950" lvl="1" indent="-228600" algn="l">
              <a:buFont typeface="Arial" panose="020B0604020202020204" pitchFamily="34" charset="0"/>
              <a:buChar char="•"/>
            </a:pPr>
            <a:r>
              <a:rPr lang="en-US" sz="2400" dirty="0" err="1"/>
              <a:t>Zuk</a:t>
            </a:r>
            <a:r>
              <a:rPr lang="en-US" sz="2400" dirty="0"/>
              <a:t> </a:t>
            </a:r>
            <a:r>
              <a:rPr lang="en-US" sz="2400" dirty="0" err="1"/>
              <a:t>leh</a:t>
            </a:r>
            <a:r>
              <a:rPr lang="en-US" sz="2400" dirty="0"/>
              <a:t> </a:t>
            </a:r>
            <a:r>
              <a:rPr lang="en-US" sz="2400" dirty="0" err="1"/>
              <a:t>hmuam</a:t>
            </a:r>
            <a:r>
              <a:rPr lang="en-US" sz="2400" dirty="0"/>
              <a:t> lei </a:t>
            </a:r>
            <a:r>
              <a:rPr lang="en-US" sz="2400" dirty="0" err="1"/>
              <a:t>tura</a:t>
            </a:r>
            <a:r>
              <a:rPr lang="en-US" sz="2400" dirty="0"/>
              <a:t> </a:t>
            </a:r>
            <a:r>
              <a:rPr lang="en-US" sz="2400" dirty="0" err="1"/>
              <a:t>tirh</a:t>
            </a:r>
            <a:endParaRPr lang="en-US" sz="2400" dirty="0"/>
          </a:p>
          <a:p>
            <a:pPr marL="742950" lvl="1" indent="-228600" algn="l">
              <a:buFont typeface="Arial" panose="020B0604020202020204" pitchFamily="34" charset="0"/>
              <a:buChar char="•"/>
            </a:pPr>
            <a:r>
              <a:rPr lang="en-US" sz="2400" dirty="0" err="1"/>
              <a:t>Damdawi</a:t>
            </a:r>
            <a:r>
              <a:rPr lang="en-US" sz="2400" dirty="0"/>
              <a:t> lei </a:t>
            </a:r>
            <a:r>
              <a:rPr lang="en-US" sz="2400" dirty="0" err="1"/>
              <a:t>tura</a:t>
            </a:r>
            <a:r>
              <a:rPr lang="en-US" sz="2400" dirty="0"/>
              <a:t> </a:t>
            </a:r>
            <a:r>
              <a:rPr lang="en-US" sz="2400" dirty="0" err="1"/>
              <a:t>tirh</a:t>
            </a:r>
            <a:endParaRPr lang="en-US" sz="2400" dirty="0"/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sz="2800" dirty="0" err="1"/>
              <a:t>Naupang</a:t>
            </a:r>
            <a:r>
              <a:rPr lang="en-US" sz="2800" dirty="0"/>
              <a:t>/</a:t>
            </a:r>
            <a:r>
              <a:rPr lang="en-US" sz="2800" dirty="0" err="1"/>
              <a:t>tleirawl</a:t>
            </a:r>
            <a:r>
              <a:rPr lang="en-US" sz="2800" dirty="0"/>
              <a:t> </a:t>
            </a:r>
            <a:r>
              <a:rPr lang="en-US" sz="2800" dirty="0" err="1"/>
              <a:t>derthawng</a:t>
            </a:r>
            <a:r>
              <a:rPr lang="en-US" sz="2800" dirty="0"/>
              <a:t> </a:t>
            </a:r>
            <a:r>
              <a:rPr lang="en-US" sz="2800" dirty="0" err="1"/>
              <a:t>bik</a:t>
            </a:r>
            <a:r>
              <a:rPr lang="en-US" sz="2800" dirty="0"/>
              <a:t> </a:t>
            </a:r>
            <a:r>
              <a:rPr lang="en-US" sz="2800" dirty="0" err="1"/>
              <a:t>hriat</a:t>
            </a:r>
            <a:r>
              <a:rPr lang="en-US" sz="2800" dirty="0"/>
              <a:t> tum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Nu </a:t>
            </a:r>
            <a:r>
              <a:rPr lang="en-US" sz="2800" dirty="0" err="1"/>
              <a:t>leh</a:t>
            </a:r>
            <a:r>
              <a:rPr lang="en-US" sz="2800" dirty="0"/>
              <a:t> Pa </a:t>
            </a:r>
            <a:r>
              <a:rPr lang="en-US" sz="2800" dirty="0" err="1"/>
              <a:t>te</a:t>
            </a:r>
            <a:r>
              <a:rPr lang="en-US" sz="2800" dirty="0"/>
              <a:t> </a:t>
            </a:r>
            <a:r>
              <a:rPr lang="en-US" sz="2800" dirty="0" err="1"/>
              <a:t>sawi</a:t>
            </a:r>
            <a:r>
              <a:rPr lang="en-US" sz="2800" dirty="0"/>
              <a:t> </a:t>
            </a:r>
            <a:r>
              <a:rPr lang="en-US" sz="2800" dirty="0" err="1"/>
              <a:t>pui</a:t>
            </a:r>
            <a:endParaRPr lang="en-US" sz="2800" dirty="0"/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Encourage discussion of topics (misconception &amp; myths - </a:t>
            </a:r>
            <a:r>
              <a:rPr lang="en-US" sz="2800" dirty="0" err="1"/>
              <a:t>hriat</a:t>
            </a:r>
            <a:r>
              <a:rPr lang="en-US" sz="2800" dirty="0"/>
              <a:t> dan </a:t>
            </a:r>
            <a:r>
              <a:rPr lang="en-US" sz="2800" dirty="0" err="1"/>
              <a:t>dik</a:t>
            </a:r>
            <a:r>
              <a:rPr lang="en-US" sz="2800" dirty="0"/>
              <a:t> lo </a:t>
            </a:r>
            <a:r>
              <a:rPr lang="en-US" sz="2800" dirty="0" err="1"/>
              <a:t>ti</a:t>
            </a:r>
            <a:r>
              <a:rPr lang="en-US" sz="2800" dirty="0"/>
              <a:t> </a:t>
            </a:r>
            <a:r>
              <a:rPr lang="en-US" sz="2800" dirty="0" err="1"/>
              <a:t>dik</a:t>
            </a:r>
            <a:r>
              <a:rPr lang="en-US" sz="2800" dirty="0"/>
              <a:t> </a:t>
            </a:r>
            <a:r>
              <a:rPr lang="en-US" sz="2800" dirty="0" err="1"/>
              <a:t>turin</a:t>
            </a:r>
            <a:r>
              <a:rPr lang="en-US" sz="2800" dirty="0"/>
              <a:t>)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Non-judgement attitude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Refer </a:t>
            </a:r>
            <a:r>
              <a:rPr lang="en-US" sz="2800" dirty="0" err="1"/>
              <a:t>na</a:t>
            </a:r>
            <a:r>
              <a:rPr lang="en-US" sz="2800" dirty="0"/>
              <a:t> tur </a:t>
            </a:r>
            <a:r>
              <a:rPr lang="en-US" sz="2800" dirty="0" err="1"/>
              <a:t>hriat</a:t>
            </a:r>
            <a:endParaRPr lang="en-US" sz="2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5110BAC-C80D-4DC0-9D82-BA14B0BE51AF}"/>
              </a:ext>
            </a:extLst>
          </p:cNvPr>
          <p:cNvSpPr txBox="1">
            <a:spLocks/>
          </p:cNvSpPr>
          <p:nvPr/>
        </p:nvSpPr>
        <p:spPr>
          <a:xfrm>
            <a:off x="209005" y="5184631"/>
            <a:ext cx="4249783" cy="1538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Thian</a:t>
            </a:r>
            <a:r>
              <a:rPr lang="en-US" sz="3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sual</a:t>
            </a:r>
            <a:r>
              <a:rPr lang="en-US" sz="3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kawm</a:t>
            </a:r>
            <a:r>
              <a:rPr lang="en-US" sz="3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lo </a:t>
            </a:r>
            <a:r>
              <a:rPr lang="en-US" sz="3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tura</a:t>
            </a:r>
            <a:r>
              <a:rPr lang="en-US" sz="3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zirtir</a:t>
            </a:r>
            <a:r>
              <a:rPr lang="en-US" sz="3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aiin</a:t>
            </a:r>
            <a:r>
              <a:rPr lang="en-US" sz="3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anmahni</a:t>
            </a:r>
            <a:r>
              <a:rPr lang="en-US" sz="3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thian</a:t>
            </a:r>
            <a:r>
              <a:rPr lang="en-US" sz="3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</a:t>
            </a:r>
            <a:r>
              <a:rPr lang="en-US" sz="3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</a:t>
            </a:r>
            <a:r>
              <a:rPr lang="en-US" sz="3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tura</a:t>
            </a:r>
            <a:r>
              <a:rPr lang="en-US" sz="3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zirtir</a:t>
            </a:r>
            <a:endParaRPr lang="en-US" sz="35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310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DA7E6-E60C-8A42-9CBB-E31E78572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Alcohol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93F1E-7BAA-B443-A3DB-036376027B98}"/>
              </a:ext>
            </a:extLst>
          </p:cNvPr>
          <p:cNvSpPr txBox="1">
            <a:spLocks/>
          </p:cNvSpPr>
          <p:nvPr/>
        </p:nvSpPr>
        <p:spPr>
          <a:xfrm>
            <a:off x="214314" y="1852862"/>
            <a:ext cx="8767640" cy="443363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8163" indent="-538163">
              <a:buFont typeface="Wingdings" pitchFamily="2" charset="2"/>
              <a:buChar char="v"/>
            </a:pPr>
            <a:r>
              <a:rPr lang="en-US" sz="3600" dirty="0"/>
              <a:t>Zu </a:t>
            </a:r>
            <a:r>
              <a:rPr lang="en-US" sz="3600" dirty="0" err="1"/>
              <a:t>bik</a:t>
            </a:r>
            <a:r>
              <a:rPr lang="en-US" sz="3600" dirty="0"/>
              <a:t> hi a </a:t>
            </a:r>
            <a:r>
              <a:rPr lang="en-US" sz="3600" dirty="0" err="1"/>
              <a:t>ruih</a:t>
            </a:r>
            <a:r>
              <a:rPr lang="en-US" sz="3600" dirty="0"/>
              <a:t> </a:t>
            </a:r>
            <a:r>
              <a:rPr lang="en-US" sz="3600" dirty="0" err="1"/>
              <a:t>leh</a:t>
            </a:r>
            <a:r>
              <a:rPr lang="en-US" sz="3600" dirty="0"/>
              <a:t> </a:t>
            </a:r>
            <a:r>
              <a:rPr lang="en-US" sz="3600" dirty="0" err="1"/>
              <a:t>ngawlvei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chu drugs dang </a:t>
            </a:r>
            <a:r>
              <a:rPr lang="en-US" sz="3600" dirty="0" err="1"/>
              <a:t>nen</a:t>
            </a:r>
            <a:r>
              <a:rPr lang="en-US" sz="3600" dirty="0"/>
              <a:t> in ang </a:t>
            </a:r>
            <a:r>
              <a:rPr lang="en-US" sz="3600" dirty="0" err="1"/>
              <a:t>mahse</a:t>
            </a:r>
            <a:r>
              <a:rPr lang="en-US" sz="3600" dirty="0"/>
              <a:t> a </a:t>
            </a:r>
            <a:r>
              <a:rPr lang="en-US" sz="3600" dirty="0" err="1"/>
              <a:t>enkawl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a </a:t>
            </a:r>
            <a:r>
              <a:rPr lang="en-US" sz="3600" dirty="0" err="1"/>
              <a:t>hrang</a:t>
            </a:r>
            <a:r>
              <a:rPr lang="en-US" sz="3600" dirty="0"/>
              <a:t> </a:t>
            </a:r>
            <a:r>
              <a:rPr lang="en-US" sz="3600" dirty="0" err="1"/>
              <a:t>hlak</a:t>
            </a:r>
            <a:r>
              <a:rPr lang="en-US" sz="3600" dirty="0"/>
              <a:t> a </a:t>
            </a:r>
            <a:r>
              <a:rPr lang="en-US" sz="3600" dirty="0" err="1"/>
              <a:t>ni</a:t>
            </a:r>
            <a:r>
              <a:rPr lang="en-US" sz="3600" dirty="0"/>
              <a:t>.</a:t>
            </a:r>
          </a:p>
          <a:p>
            <a:pPr marL="538163" indent="-538163">
              <a:buFont typeface="Wingdings" pitchFamily="2" charset="2"/>
              <a:buChar char="v"/>
            </a:pPr>
            <a:r>
              <a:rPr lang="en-US" sz="3600" dirty="0" err="1"/>
              <a:t>Mipa</a:t>
            </a:r>
            <a:r>
              <a:rPr lang="en-US" sz="3600" dirty="0"/>
              <a:t> </a:t>
            </a:r>
            <a:r>
              <a:rPr lang="en-US" sz="3600" dirty="0" err="1"/>
              <a:t>aiin</a:t>
            </a:r>
            <a:r>
              <a:rPr lang="en-US" sz="3600" dirty="0"/>
              <a:t> </a:t>
            </a:r>
            <a:r>
              <a:rPr lang="en-US" sz="3600" dirty="0" err="1"/>
              <a:t>hmeichhia</a:t>
            </a:r>
            <a:r>
              <a:rPr lang="en-US" sz="3600" dirty="0"/>
              <a:t> in an zo lo </a:t>
            </a:r>
            <a:r>
              <a:rPr lang="en-US" sz="3600" dirty="0" err="1"/>
              <a:t>hma</a:t>
            </a:r>
            <a:r>
              <a:rPr lang="en-US" sz="3600" dirty="0"/>
              <a:t>, an </a:t>
            </a:r>
            <a:r>
              <a:rPr lang="en-US" sz="3600" dirty="0" err="1"/>
              <a:t>taksa</a:t>
            </a:r>
            <a:r>
              <a:rPr lang="en-US" sz="3600" dirty="0"/>
              <a:t> </a:t>
            </a:r>
            <a:r>
              <a:rPr lang="en-US" sz="3600" dirty="0" err="1"/>
              <a:t>pawh</a:t>
            </a:r>
            <a:r>
              <a:rPr lang="en-US" sz="3600" dirty="0"/>
              <a:t> a </a:t>
            </a:r>
            <a:r>
              <a:rPr lang="en-US" sz="3600" dirty="0" err="1"/>
              <a:t>khawih</a:t>
            </a:r>
            <a:r>
              <a:rPr lang="en-US" sz="3600" dirty="0"/>
              <a:t> </a:t>
            </a:r>
            <a:r>
              <a:rPr lang="en-US" sz="3600" dirty="0" err="1"/>
              <a:t>chhe</a:t>
            </a:r>
            <a:r>
              <a:rPr lang="en-US" sz="3600" dirty="0"/>
              <a:t> </a:t>
            </a:r>
            <a:r>
              <a:rPr lang="en-US" sz="3600" dirty="0" err="1"/>
              <a:t>hma</a:t>
            </a:r>
            <a:r>
              <a:rPr lang="en-US" sz="3600" dirty="0"/>
              <a:t>.</a:t>
            </a:r>
          </a:p>
          <a:p>
            <a:pPr marL="538163" indent="-538163">
              <a:buFont typeface="Wingdings" pitchFamily="2" charset="2"/>
              <a:buChar char="v"/>
            </a:pPr>
            <a:r>
              <a:rPr lang="en-US" sz="3600" dirty="0" err="1"/>
              <a:t>Mithiamte</a:t>
            </a:r>
            <a:r>
              <a:rPr lang="en-US" sz="3600" dirty="0"/>
              <a:t> </a:t>
            </a:r>
            <a:r>
              <a:rPr lang="en-US" sz="3600" dirty="0" err="1"/>
              <a:t>sawi</a:t>
            </a:r>
            <a:r>
              <a:rPr lang="en-US" sz="3600" dirty="0"/>
              <a:t> </a:t>
            </a:r>
            <a:r>
              <a:rPr lang="en-US" sz="3600" dirty="0" err="1"/>
              <a:t>danah</a:t>
            </a:r>
            <a:r>
              <a:rPr lang="en-US" sz="3600" dirty="0"/>
              <a:t> </a:t>
            </a:r>
            <a:r>
              <a:rPr lang="en-US" sz="3600" dirty="0" err="1"/>
              <a:t>chuan</a:t>
            </a:r>
            <a:r>
              <a:rPr lang="en-US" sz="3600" dirty="0"/>
              <a:t> </a:t>
            </a:r>
            <a:r>
              <a:rPr lang="en-US" sz="3600" dirty="0" err="1"/>
              <a:t>mipa</a:t>
            </a:r>
            <a:r>
              <a:rPr lang="en-US" sz="3600" dirty="0"/>
              <a:t> tan </a:t>
            </a:r>
            <a:r>
              <a:rPr lang="en-US" sz="3600" dirty="0" err="1"/>
              <a:t>ni</a:t>
            </a:r>
            <a:r>
              <a:rPr lang="en-US" sz="3600" dirty="0"/>
              <a:t> </a:t>
            </a:r>
            <a:r>
              <a:rPr lang="en-US" sz="3600" dirty="0" err="1"/>
              <a:t>khatah</a:t>
            </a:r>
            <a:r>
              <a:rPr lang="en-US" sz="3600" dirty="0"/>
              <a:t> 160-180 ml hi </a:t>
            </a:r>
            <a:r>
              <a:rPr lang="en-US" sz="3600" dirty="0" err="1"/>
              <a:t>taksa</a:t>
            </a:r>
            <a:r>
              <a:rPr lang="en-US" sz="3600" dirty="0"/>
              <a:t> </a:t>
            </a:r>
            <a:r>
              <a:rPr lang="en-US" sz="3600" dirty="0" err="1"/>
              <a:t>huat</a:t>
            </a:r>
            <a:r>
              <a:rPr lang="en-US" sz="3600" dirty="0"/>
              <a:t> </a:t>
            </a:r>
            <a:r>
              <a:rPr lang="en-US" sz="3600" dirty="0" err="1"/>
              <a:t>loh</a:t>
            </a:r>
            <a:r>
              <a:rPr lang="en-US" sz="3600" dirty="0"/>
              <a:t> </a:t>
            </a:r>
            <a:r>
              <a:rPr lang="en-US" sz="3600" dirty="0" err="1"/>
              <a:t>tawk</a:t>
            </a:r>
            <a:r>
              <a:rPr lang="en-US" sz="3600" dirty="0"/>
              <a:t> a </a:t>
            </a:r>
            <a:r>
              <a:rPr lang="en-US" sz="3600" dirty="0" err="1"/>
              <a:t>ni</a:t>
            </a:r>
            <a:r>
              <a:rPr lang="en-US" sz="3600" dirty="0"/>
              <a:t>. </a:t>
            </a:r>
            <a:r>
              <a:rPr lang="en-US" sz="3600" dirty="0" err="1"/>
              <a:t>Hmeichhia</a:t>
            </a:r>
            <a:r>
              <a:rPr lang="en-US" sz="3600" dirty="0"/>
              <a:t> ah 120 ml.</a:t>
            </a:r>
          </a:p>
          <a:p>
            <a:pPr marL="538163" indent="-538163">
              <a:buFont typeface="Wingdings" pitchFamily="2" charset="2"/>
              <a:buChar char="v"/>
            </a:pPr>
            <a:r>
              <a:rPr lang="en-US" sz="3600" dirty="0"/>
              <a:t>Withdrawal (</a:t>
            </a:r>
            <a:r>
              <a:rPr lang="en-US" sz="3600" dirty="0" err="1"/>
              <a:t>chiri</a:t>
            </a:r>
            <a:r>
              <a:rPr lang="en-US" sz="3600" dirty="0"/>
              <a:t>) hi medical emergency a </a:t>
            </a:r>
            <a:r>
              <a:rPr lang="en-US" sz="3600" dirty="0" err="1"/>
              <a:t>ni</a:t>
            </a:r>
            <a:r>
              <a:rPr lang="en-US" sz="3600" dirty="0"/>
              <a:t>. </a:t>
            </a:r>
            <a:r>
              <a:rPr lang="en-US" sz="3600" dirty="0" err="1"/>
              <a:t>Damdawiin</a:t>
            </a:r>
            <a:r>
              <a:rPr lang="en-US" sz="3600" dirty="0"/>
              <a:t> a </a:t>
            </a:r>
            <a:r>
              <a:rPr lang="en-US" sz="3600" dirty="0" err="1"/>
              <a:t>enkawl</a:t>
            </a:r>
            <a:r>
              <a:rPr lang="en-US" sz="3600" dirty="0"/>
              <a:t> </a:t>
            </a:r>
            <a:r>
              <a:rPr lang="en-US" sz="3600" dirty="0" err="1"/>
              <a:t>ngai</a:t>
            </a:r>
            <a:r>
              <a:rPr lang="en-US" sz="3600" dirty="0"/>
              <a:t> a </a:t>
            </a:r>
            <a:r>
              <a:rPr lang="en-US" sz="3600" dirty="0" err="1"/>
              <a:t>ni</a:t>
            </a:r>
            <a:r>
              <a:rPr lang="en-US" sz="3600" dirty="0"/>
              <a:t>.</a:t>
            </a:r>
          </a:p>
          <a:p>
            <a:pPr marL="538163" indent="-538163">
              <a:buFont typeface="Wingdings" pitchFamily="2" charset="2"/>
              <a:buChar char="v"/>
            </a:pPr>
            <a:r>
              <a:rPr lang="en-US" sz="3600" dirty="0"/>
              <a:t>Zu in </a:t>
            </a:r>
            <a:r>
              <a:rPr lang="en-US" sz="3600" dirty="0" err="1"/>
              <a:t>danah</a:t>
            </a:r>
            <a:r>
              <a:rPr lang="en-US" sz="3600" dirty="0"/>
              <a:t> him lo </a:t>
            </a:r>
            <a:r>
              <a:rPr lang="en-US" sz="3600" dirty="0" err="1"/>
              <a:t>ber</a:t>
            </a:r>
            <a:r>
              <a:rPr lang="en-US" sz="3600" dirty="0"/>
              <a:t> </a:t>
            </a:r>
            <a:r>
              <a:rPr lang="en-US" sz="3600" dirty="0" err="1"/>
              <a:t>te</a:t>
            </a:r>
            <a:r>
              <a:rPr lang="en-US" sz="3600" dirty="0"/>
              <a:t> chu zing </a:t>
            </a:r>
            <a:r>
              <a:rPr lang="en-US" sz="3600" dirty="0" err="1"/>
              <a:t>zu</a:t>
            </a:r>
            <a:r>
              <a:rPr lang="en-US" sz="3600" dirty="0"/>
              <a:t> in </a:t>
            </a:r>
            <a:r>
              <a:rPr lang="en-US" sz="3600" dirty="0" err="1"/>
              <a:t>leh</a:t>
            </a:r>
            <a:r>
              <a:rPr lang="en-US" sz="3600" dirty="0"/>
              <a:t> </a:t>
            </a:r>
            <a:r>
              <a:rPr lang="en-US" sz="3600" dirty="0" err="1"/>
              <a:t>kawruak</a:t>
            </a:r>
            <a:r>
              <a:rPr lang="en-US" sz="3600" dirty="0"/>
              <a:t> a </a:t>
            </a:r>
            <a:r>
              <a:rPr lang="en-US" sz="3600" dirty="0" err="1"/>
              <a:t>tak</a:t>
            </a:r>
            <a:r>
              <a:rPr lang="en-US" sz="3600" dirty="0"/>
              <a:t> </a:t>
            </a:r>
            <a:r>
              <a:rPr lang="en-US" sz="3600" dirty="0" err="1"/>
              <a:t>deuh</a:t>
            </a:r>
            <a:r>
              <a:rPr lang="en-US" sz="3600" dirty="0"/>
              <a:t> in thin hi </a:t>
            </a:r>
            <a:r>
              <a:rPr lang="en-US" sz="3600" dirty="0" err="1"/>
              <a:t>ani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752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picture of thank you">
            <a:extLst>
              <a:ext uri="{FF2B5EF4-FFF2-40B4-BE49-F238E27FC236}">
                <a16:creationId xmlns:a16="http://schemas.microsoft.com/office/drawing/2014/main" id="{BFC96469-EB23-46C2-9871-4C3F189AB0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3" b="22795"/>
          <a:stretch/>
        </p:blipFill>
        <p:spPr bwMode="auto">
          <a:xfrm>
            <a:off x="1" y="2155347"/>
            <a:ext cx="9144000" cy="269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79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picture of substance abuse prevention">
            <a:extLst>
              <a:ext uri="{FF2B5EF4-FFF2-40B4-BE49-F238E27FC236}">
                <a16:creationId xmlns:a16="http://schemas.microsoft.com/office/drawing/2014/main" id="{B2258105-96FB-4751-A34F-36A15ACAE8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00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7601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31793-37C0-47A4-986E-EDEAA3716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949" y="40266"/>
            <a:ext cx="8383003" cy="7538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/>
              <a:t>Available Statistics : Substance Use</a:t>
            </a:r>
            <a:endParaRPr lang="en-US" sz="4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1B524F-4141-4558-9AF6-AC0DF72F8FC9}"/>
              </a:ext>
            </a:extLst>
          </p:cNvPr>
          <p:cNvSpPr txBox="1">
            <a:spLocks/>
          </p:cNvSpPr>
          <p:nvPr/>
        </p:nvSpPr>
        <p:spPr>
          <a:xfrm>
            <a:off x="360949" y="1243417"/>
            <a:ext cx="8383003" cy="4760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Age of Drugs Initiation (median):</a:t>
            </a:r>
          </a:p>
          <a:p>
            <a:pPr marL="912813" lvl="1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</a:rPr>
              <a:t>Tobacco and Volatile Solvents :  15 </a:t>
            </a:r>
            <a:r>
              <a:rPr lang="en-US" sz="3600" dirty="0" err="1">
                <a:solidFill>
                  <a:schemeClr val="tx1"/>
                </a:solidFill>
              </a:rPr>
              <a:t>yrs</a:t>
            </a:r>
            <a:endParaRPr lang="en-US" sz="3600" dirty="0">
              <a:solidFill>
                <a:schemeClr val="tx1"/>
              </a:solidFill>
            </a:endParaRPr>
          </a:p>
          <a:p>
            <a:pPr marL="912813" lvl="1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</a:rPr>
              <a:t>Alcohol : 16 </a:t>
            </a:r>
            <a:r>
              <a:rPr lang="en-US" sz="3600" dirty="0" err="1">
                <a:solidFill>
                  <a:schemeClr val="tx1"/>
                </a:solidFill>
              </a:rPr>
              <a:t>yrs</a:t>
            </a:r>
            <a:endParaRPr lang="en-US" sz="3600" dirty="0">
              <a:solidFill>
                <a:schemeClr val="tx1"/>
              </a:solidFill>
            </a:endParaRPr>
          </a:p>
          <a:p>
            <a:pPr marL="912813" lvl="1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</a:rPr>
              <a:t>Other Oral drugs: 17-19 </a:t>
            </a:r>
            <a:r>
              <a:rPr lang="en-US" sz="3600" dirty="0" err="1">
                <a:solidFill>
                  <a:schemeClr val="tx1"/>
                </a:solidFill>
              </a:rPr>
              <a:t>yrs</a:t>
            </a:r>
            <a:endParaRPr lang="en-US" sz="3600" dirty="0">
              <a:solidFill>
                <a:schemeClr val="tx1"/>
              </a:solidFill>
            </a:endParaRPr>
          </a:p>
          <a:p>
            <a:pPr marL="912813" lvl="1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</a:rPr>
              <a:t>Switch to </a:t>
            </a:r>
            <a:r>
              <a:rPr lang="en-US" sz="3600" dirty="0" err="1">
                <a:solidFill>
                  <a:schemeClr val="tx1"/>
                </a:solidFill>
              </a:rPr>
              <a:t>Injectible</a:t>
            </a:r>
            <a:r>
              <a:rPr lang="en-US" sz="3600" dirty="0">
                <a:solidFill>
                  <a:schemeClr val="tx1"/>
                </a:solidFill>
              </a:rPr>
              <a:t> drugs: 19 </a:t>
            </a:r>
            <a:r>
              <a:rPr lang="en-US" sz="3600" dirty="0" err="1">
                <a:solidFill>
                  <a:schemeClr val="tx1"/>
                </a:solidFill>
              </a:rPr>
              <a:t>yrs</a:t>
            </a:r>
            <a:endParaRPr lang="en-US" sz="3600" dirty="0">
              <a:solidFill>
                <a:schemeClr val="tx1"/>
              </a:solidFill>
            </a:endParaRPr>
          </a:p>
          <a:p>
            <a:pPr marL="912813" lvl="1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</a:rPr>
              <a:t>Heroin: 21 </a:t>
            </a:r>
            <a:r>
              <a:rPr lang="en-US" sz="3600" dirty="0" err="1">
                <a:solidFill>
                  <a:schemeClr val="tx1"/>
                </a:solidFill>
              </a:rPr>
              <a:t>yrs</a:t>
            </a:r>
            <a:endParaRPr lang="en-US" sz="3600" dirty="0">
              <a:solidFill>
                <a:schemeClr val="tx1"/>
              </a:solidFill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Out of those who use alcohol, 85.6% started using during MLTP era.</a:t>
            </a:r>
          </a:p>
        </p:txBody>
      </p:sp>
    </p:spTree>
    <p:extLst>
      <p:ext uri="{BB962C8B-B14F-4D97-AF65-F5344CB8AC3E}">
        <p14:creationId xmlns:p14="http://schemas.microsoft.com/office/powerpoint/2010/main" val="250536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picture of substance abuse prevention">
            <a:extLst>
              <a:ext uri="{FF2B5EF4-FFF2-40B4-BE49-F238E27FC236}">
                <a16:creationId xmlns:a16="http://schemas.microsoft.com/office/drawing/2014/main" id="{B2258105-96FB-4751-A34F-36A15ACAE8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00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7601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31793-37C0-47A4-986E-EDEAA3716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285" y="40266"/>
            <a:ext cx="8939462" cy="75381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/>
              <a:t>Magnitude of Substance Use in India 2019: MSJE</a:t>
            </a:r>
            <a:endParaRPr lang="en-US" sz="32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1B524F-4141-4558-9AF6-AC0DF72F8FC9}"/>
              </a:ext>
            </a:extLst>
          </p:cNvPr>
          <p:cNvSpPr txBox="1">
            <a:spLocks/>
          </p:cNvSpPr>
          <p:nvPr/>
        </p:nvSpPr>
        <p:spPr>
          <a:xfrm>
            <a:off x="357347" y="798244"/>
            <a:ext cx="8383001" cy="6023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Alcohol: 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</a:rPr>
              <a:t>Use: India (14.6%). Mizoram is 27</a:t>
            </a:r>
            <a:r>
              <a:rPr lang="en-US" sz="2500" baseline="30000" dirty="0">
                <a:solidFill>
                  <a:schemeClr val="tx1"/>
                </a:solidFill>
              </a:rPr>
              <a:t>th</a:t>
            </a:r>
            <a:r>
              <a:rPr lang="en-US" sz="2500" dirty="0">
                <a:solidFill>
                  <a:schemeClr val="tx1"/>
                </a:solidFill>
              </a:rPr>
              <a:t> Position (7.8%). N-E state </a:t>
            </a:r>
            <a:r>
              <a:rPr lang="en-US" sz="2500" dirty="0" err="1">
                <a:solidFill>
                  <a:schemeClr val="tx1"/>
                </a:solidFill>
              </a:rPr>
              <a:t>zingah</a:t>
            </a:r>
            <a:r>
              <a:rPr lang="en-US" sz="2500" dirty="0">
                <a:solidFill>
                  <a:schemeClr val="tx1"/>
                </a:solidFill>
              </a:rPr>
              <a:t> Meghalaya </a:t>
            </a:r>
            <a:r>
              <a:rPr lang="en-US" sz="2500" dirty="0" err="1">
                <a:solidFill>
                  <a:schemeClr val="tx1"/>
                </a:solidFill>
              </a:rPr>
              <a:t>chauh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kan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hnuaiah</a:t>
            </a:r>
            <a:r>
              <a:rPr lang="en-US" sz="2500" dirty="0">
                <a:solidFill>
                  <a:schemeClr val="tx1"/>
                </a:solidFill>
              </a:rPr>
              <a:t> an </a:t>
            </a:r>
            <a:r>
              <a:rPr lang="en-US" sz="2500" dirty="0" err="1">
                <a:solidFill>
                  <a:schemeClr val="tx1"/>
                </a:solidFill>
              </a:rPr>
              <a:t>awm</a:t>
            </a:r>
            <a:r>
              <a:rPr lang="en-US" sz="2500" dirty="0">
                <a:solidFill>
                  <a:schemeClr val="tx1"/>
                </a:solidFill>
              </a:rPr>
              <a:t>.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</a:rPr>
              <a:t>Zu </a:t>
            </a:r>
            <a:r>
              <a:rPr lang="en-US" sz="2500" dirty="0" err="1">
                <a:solidFill>
                  <a:schemeClr val="tx1"/>
                </a:solidFill>
              </a:rPr>
              <a:t>khapna</a:t>
            </a:r>
            <a:r>
              <a:rPr lang="en-US" sz="2500" dirty="0">
                <a:solidFill>
                  <a:schemeClr val="tx1"/>
                </a:solidFill>
              </a:rPr>
              <a:t> state (Gujarat, Bihar, Manipur, Nagaland </a:t>
            </a:r>
            <a:r>
              <a:rPr lang="en-US" sz="2500" dirty="0" err="1">
                <a:solidFill>
                  <a:schemeClr val="tx1"/>
                </a:solidFill>
              </a:rPr>
              <a:t>etc</a:t>
            </a:r>
            <a:r>
              <a:rPr lang="en-US" sz="2500" dirty="0">
                <a:solidFill>
                  <a:schemeClr val="tx1"/>
                </a:solidFill>
              </a:rPr>
              <a:t>) ah </a:t>
            </a:r>
            <a:r>
              <a:rPr lang="en-US" sz="2500" dirty="0" err="1">
                <a:solidFill>
                  <a:schemeClr val="tx1"/>
                </a:solidFill>
              </a:rPr>
              <a:t>zu</a:t>
            </a:r>
            <a:r>
              <a:rPr lang="en-US" sz="2500" dirty="0">
                <a:solidFill>
                  <a:schemeClr val="tx1"/>
                </a:solidFill>
              </a:rPr>
              <a:t> in </a:t>
            </a:r>
            <a:r>
              <a:rPr lang="en-US" sz="2500" dirty="0" err="1">
                <a:solidFill>
                  <a:schemeClr val="tx1"/>
                </a:solidFill>
              </a:rPr>
              <a:t>tlem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deuh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mahse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zu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vanga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buai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enkawl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ngai</a:t>
            </a:r>
            <a:r>
              <a:rPr lang="en-US" sz="2500" dirty="0">
                <a:solidFill>
                  <a:schemeClr val="tx1"/>
                </a:solidFill>
              </a:rPr>
              <a:t> an tam </a:t>
            </a:r>
            <a:r>
              <a:rPr lang="en-US" sz="2500" dirty="0" err="1">
                <a:solidFill>
                  <a:schemeClr val="tx1"/>
                </a:solidFill>
              </a:rPr>
              <a:t>thung</a:t>
            </a:r>
            <a:r>
              <a:rPr lang="en-US" sz="2500" dirty="0">
                <a:solidFill>
                  <a:schemeClr val="tx1"/>
                </a:solidFill>
              </a:rPr>
              <a:t>.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</a:rPr>
              <a:t>Dependence: India (2.7%), Mizoram (1.1%). N-E State </a:t>
            </a:r>
            <a:r>
              <a:rPr lang="en-US" sz="2500" dirty="0" err="1">
                <a:solidFill>
                  <a:schemeClr val="tx1"/>
                </a:solidFill>
              </a:rPr>
              <a:t>zingah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kan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hniam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ber</a:t>
            </a:r>
            <a:r>
              <a:rPr lang="en-US" sz="2500" dirty="0">
                <a:solidFill>
                  <a:schemeClr val="tx1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Opioid Use: India </a:t>
            </a:r>
            <a:r>
              <a:rPr lang="en-US" sz="2800" dirty="0" err="1">
                <a:solidFill>
                  <a:schemeClr val="tx1"/>
                </a:solidFill>
              </a:rPr>
              <a:t>ramah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ngawlvei</a:t>
            </a:r>
            <a:r>
              <a:rPr lang="en-US" sz="2800" dirty="0">
                <a:solidFill>
                  <a:schemeClr val="tx1"/>
                </a:solidFill>
              </a:rPr>
              <a:t> %age </a:t>
            </a:r>
            <a:r>
              <a:rPr lang="en-US" sz="2800" dirty="0" err="1">
                <a:solidFill>
                  <a:schemeClr val="tx1"/>
                </a:solidFill>
              </a:rPr>
              <a:t>kan</a:t>
            </a:r>
            <a:r>
              <a:rPr lang="en-US" sz="2800" dirty="0">
                <a:solidFill>
                  <a:schemeClr val="tx1"/>
                </a:solidFill>
              </a:rPr>
              <a:t> sang </a:t>
            </a:r>
            <a:r>
              <a:rPr lang="en-US" sz="2800" dirty="0" err="1">
                <a:solidFill>
                  <a:schemeClr val="tx1"/>
                </a:solidFill>
              </a:rPr>
              <a:t>ber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Sedative Use: A sang </a:t>
            </a:r>
            <a:r>
              <a:rPr lang="en-US" sz="2800" dirty="0" err="1">
                <a:solidFill>
                  <a:schemeClr val="tx1"/>
                </a:solidFill>
              </a:rPr>
              <a:t>pali</a:t>
            </a:r>
            <a:r>
              <a:rPr lang="en-US" sz="2800" dirty="0">
                <a:solidFill>
                  <a:schemeClr val="tx1"/>
                </a:solidFill>
              </a:rPr>
              <a:t> hi N-E states; Mizoram 4</a:t>
            </a:r>
            <a:r>
              <a:rPr lang="en-US" sz="2800" baseline="30000" dirty="0">
                <a:solidFill>
                  <a:schemeClr val="tx1"/>
                </a:solidFill>
              </a:rPr>
              <a:t>th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Cannabis Use: N-E state tam </a:t>
            </a:r>
            <a:r>
              <a:rPr lang="en-US" sz="2800" dirty="0" err="1">
                <a:solidFill>
                  <a:schemeClr val="tx1"/>
                </a:solidFill>
              </a:rPr>
              <a:t>zawk</a:t>
            </a:r>
            <a:r>
              <a:rPr lang="en-US" sz="2800" dirty="0">
                <a:solidFill>
                  <a:schemeClr val="tx1"/>
                </a:solidFill>
              </a:rPr>
              <a:t> chu India average </a:t>
            </a:r>
            <a:r>
              <a:rPr lang="en-US" sz="2800" dirty="0" err="1">
                <a:solidFill>
                  <a:schemeClr val="tx1"/>
                </a:solidFill>
              </a:rPr>
              <a:t>aiin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kan</a:t>
            </a:r>
            <a:r>
              <a:rPr lang="en-US" sz="2800" dirty="0">
                <a:solidFill>
                  <a:schemeClr val="tx1"/>
                </a:solidFill>
              </a:rPr>
              <a:t> sang </a:t>
            </a:r>
            <a:r>
              <a:rPr lang="en-US" sz="2800" dirty="0" err="1">
                <a:solidFill>
                  <a:schemeClr val="tx1"/>
                </a:solidFill>
              </a:rPr>
              <a:t>vek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Drug dependence treatment </a:t>
            </a:r>
            <a:r>
              <a:rPr lang="en-US" sz="2800" dirty="0" err="1">
                <a:solidFill>
                  <a:schemeClr val="tx1"/>
                </a:solidFill>
              </a:rPr>
              <a:t>dawng</a:t>
            </a:r>
            <a:r>
              <a:rPr lang="en-US" sz="2800" dirty="0">
                <a:solidFill>
                  <a:schemeClr val="tx1"/>
                </a:solidFill>
              </a:rPr>
              <a:t> – 25%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03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731"/>
            <a:ext cx="7886700" cy="1062440"/>
          </a:xfrm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Ruihhlo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hmansual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kailawn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213177" y="1660294"/>
            <a:ext cx="2968297" cy="1062439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r>
              <a:rPr kumimoji="0" lang="en-US" sz="21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</a:t>
            </a:r>
            <a:r>
              <a:rPr kumimoji="0" lang="en-US" sz="2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Level-</a:t>
            </a:r>
            <a:r>
              <a:rPr kumimoji="0" lang="en-US" sz="2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Khawtlang</a:t>
            </a:r>
            <a:r>
              <a:rPr kumimoji="0" lang="en-US" sz="2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pawm</a:t>
            </a:r>
            <a:r>
              <a:rPr kumimoji="0" lang="en-US" sz="2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– Tobacco, </a:t>
            </a:r>
            <a:r>
              <a:rPr kumimoji="0" lang="en-US" sz="2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Paan</a:t>
            </a:r>
            <a:r>
              <a:rPr kumimoji="0" lang="en-US" sz="2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</a:t>
            </a:r>
            <a:r>
              <a:rPr kumimoji="0" lang="en-US" sz="2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Gutkha</a:t>
            </a:r>
            <a:endParaRPr kumimoji="0" lang="en-US" sz="2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274475" y="3084671"/>
            <a:ext cx="2900498" cy="923330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en-US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nd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Level-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Khawtlang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pawm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loh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– Zu,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damdawi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zawrh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), Ganja, Hip chi (Dendrite)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265188" y="4547573"/>
            <a:ext cx="2916286" cy="914033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4BACC6"/>
              </a:gs>
              <a:gs pos="100000">
                <a:srgbClr val="92CDDC"/>
              </a:gs>
            </a:gsLst>
            <a:lin ang="5400000" scaled="1"/>
          </a:gradFill>
          <a:ln w="12700">
            <a:solidFill>
              <a:srgbClr val="4BACC6"/>
            </a:solidFill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0"/>
              </a:spcAft>
            </a:pPr>
            <a:r>
              <a:rPr lang="en-US" b="1" dirty="0">
                <a:latin typeface="Calibri" pitchFamily="34" charset="0"/>
                <a:cs typeface="Arial" pitchFamily="34" charset="0"/>
              </a:rPr>
              <a:t>3</a:t>
            </a:r>
            <a:r>
              <a:rPr lang="en-US" b="1" baseline="30000" dirty="0">
                <a:latin typeface="Calibri" pitchFamily="34" charset="0"/>
                <a:cs typeface="Arial" pitchFamily="34" charset="0"/>
              </a:rPr>
              <a:t>rd</a:t>
            </a:r>
            <a:r>
              <a:rPr lang="en-US" b="1" dirty="0">
                <a:latin typeface="Calibri" pitchFamily="34" charset="0"/>
                <a:cs typeface="Arial" pitchFamily="34" charset="0"/>
              </a:rPr>
              <a:t> Level-</a:t>
            </a:r>
            <a:r>
              <a:rPr lang="en-US" b="1" dirty="0" err="1">
                <a:latin typeface="Calibri" pitchFamily="34" charset="0"/>
                <a:cs typeface="Arial" pitchFamily="34" charset="0"/>
              </a:rPr>
              <a:t>Khawtlang</a:t>
            </a:r>
            <a:r>
              <a:rPr lang="en-US" b="1" dirty="0">
                <a:latin typeface="Calibri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Arial" pitchFamily="34" charset="0"/>
              </a:rPr>
              <a:t>pawm</a:t>
            </a:r>
            <a:r>
              <a:rPr lang="en-US" b="1" dirty="0">
                <a:latin typeface="Calibri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Arial" pitchFamily="34" charset="0"/>
              </a:rPr>
              <a:t>loh</a:t>
            </a:r>
            <a:r>
              <a:rPr lang="en-US" b="1" dirty="0">
                <a:latin typeface="Calibri" pitchFamily="34" charset="0"/>
                <a:cs typeface="Arial" pitchFamily="34" charset="0"/>
              </a:rPr>
              <a:t> (</a:t>
            </a:r>
            <a:r>
              <a:rPr lang="en-US" b="1" dirty="0" err="1">
                <a:latin typeface="Calibri" pitchFamily="34" charset="0"/>
                <a:cs typeface="Arial" pitchFamily="34" charset="0"/>
              </a:rPr>
              <a:t>inchiu</a:t>
            </a:r>
            <a:r>
              <a:rPr lang="en-US" b="1" dirty="0">
                <a:latin typeface="Calibri" pitchFamily="34" charset="0"/>
                <a:cs typeface="Arial" pitchFamily="34" charset="0"/>
              </a:rPr>
              <a:t> chi) – Heroin, </a:t>
            </a:r>
            <a:r>
              <a:rPr lang="en-US" b="1" dirty="0" err="1">
                <a:latin typeface="Calibri" pitchFamily="34" charset="0"/>
                <a:cs typeface="Arial" pitchFamily="34" charset="0"/>
              </a:rPr>
              <a:t>Proxyvon</a:t>
            </a:r>
            <a:r>
              <a:rPr lang="en-US" b="1" dirty="0">
                <a:latin typeface="Calibri" pitchFamily="34" charset="0"/>
                <a:cs typeface="Arial" pitchFamily="34" charset="0"/>
              </a:rPr>
              <a:t>, </a:t>
            </a:r>
            <a:r>
              <a:rPr lang="en-US" b="1" dirty="0" err="1">
                <a:latin typeface="Calibri" pitchFamily="34" charset="0"/>
                <a:cs typeface="Arial" pitchFamily="34" charset="0"/>
              </a:rPr>
              <a:t>Parvon</a:t>
            </a:r>
            <a:r>
              <a:rPr lang="en-US" b="1" dirty="0">
                <a:latin typeface="Calibri" pitchFamily="34" charset="0"/>
                <a:cs typeface="Arial" pitchFamily="34" charset="0"/>
              </a:rPr>
              <a:t> Spas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213177" y="5803603"/>
            <a:ext cx="2961795" cy="532803"/>
          </a:xfrm>
          <a:prstGeom prst="rect">
            <a:avLst/>
          </a:prstGeom>
          <a:gradFill rotWithShape="0">
            <a:gsLst>
              <a:gs pos="0">
                <a:srgbClr val="4BACC6"/>
              </a:gs>
              <a:gs pos="100000">
                <a:srgbClr val="308298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ATS  – Methamphetamine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3496715" y="2753047"/>
            <a:ext cx="320420" cy="31600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5187046" y="4913655"/>
            <a:ext cx="612977" cy="1326495"/>
          </a:xfrm>
          <a:prstGeom prst="curvedLeftArrow">
            <a:avLst>
              <a:gd name="adj1" fmla="val 51303"/>
              <a:gd name="adj2" fmla="val 102606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 rot="10800000">
            <a:off x="1600200" y="4830060"/>
            <a:ext cx="612977" cy="1257599"/>
          </a:xfrm>
          <a:prstGeom prst="curvedLeftArrow">
            <a:avLst>
              <a:gd name="adj1" fmla="val 51758"/>
              <a:gd name="adj2" fmla="val 103515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>
            <a:off x="5181474" y="2303839"/>
            <a:ext cx="614835" cy="279262"/>
          </a:xfrm>
          <a:prstGeom prst="rightArrow">
            <a:avLst>
              <a:gd name="adj1" fmla="val 50000"/>
              <a:gd name="adj2" fmla="val 5104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5800023" y="2258827"/>
            <a:ext cx="3063757" cy="400110"/>
          </a:xfrm>
          <a:prstGeom prst="rect">
            <a:avLst/>
          </a:prstGeom>
          <a:gradFill rotWithShape="0">
            <a:gsLst>
              <a:gs pos="0">
                <a:srgbClr val="4BACC6"/>
              </a:gs>
              <a:gs pos="100000">
                <a:srgbClr val="308298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ATS  – Methamphetamine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AutoShape 12"/>
          <p:cNvSpPr>
            <a:spLocks noChangeArrowheads="1"/>
          </p:cNvSpPr>
          <p:nvPr/>
        </p:nvSpPr>
        <p:spPr bwMode="auto">
          <a:xfrm>
            <a:off x="5487034" y="3069054"/>
            <a:ext cx="953830" cy="896579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1037" name="AutoShape 13"/>
          <p:cNvSpPr>
            <a:spLocks noChangeArrowheads="1"/>
          </p:cNvSpPr>
          <p:nvPr/>
        </p:nvSpPr>
        <p:spPr bwMode="auto">
          <a:xfrm>
            <a:off x="3494857" y="4255539"/>
            <a:ext cx="320420" cy="31600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>
            <a:off x="3503216" y="5486588"/>
            <a:ext cx="320420" cy="31600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3" name="Arrow: Curved Right 2">
            <a:extLst>
              <a:ext uri="{FF2B5EF4-FFF2-40B4-BE49-F238E27FC236}">
                <a16:creationId xmlns:a16="http://schemas.microsoft.com/office/drawing/2014/main" id="{27B65F17-E583-4E5A-BAAB-F93C2C3A5B71}"/>
              </a:ext>
            </a:extLst>
          </p:cNvPr>
          <p:cNvSpPr/>
          <p:nvPr/>
        </p:nvSpPr>
        <p:spPr>
          <a:xfrm>
            <a:off x="1191127" y="1251284"/>
            <a:ext cx="771288" cy="3578777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F9477E3C-144F-430A-988C-7C686713D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1194" y="1070813"/>
            <a:ext cx="2968297" cy="448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Zuk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leh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hmuam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ti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lo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4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28" grpId="0" animBg="1"/>
      <p:bldP spid="1029" grpId="0" animBg="1"/>
      <p:bldP spid="1030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036" grpId="0" animBg="1"/>
      <p:bldP spid="1037" grpId="0" animBg="1"/>
      <p:bldP spid="1038" grpId="0" animBg="1"/>
      <p:bldP spid="3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1793-37C0-47A4-986E-EDEAA3716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22210"/>
            <a:ext cx="7772400" cy="775466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Stages of Substance Use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E9139E5-FC2D-4C88-B043-81DE3912B3AC}"/>
              </a:ext>
            </a:extLst>
          </p:cNvPr>
          <p:cNvGraphicFramePr/>
          <p:nvPr/>
        </p:nvGraphicFramePr>
        <p:xfrm>
          <a:off x="685801" y="1097676"/>
          <a:ext cx="7772400" cy="5543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62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BCD77-A41D-BF4B-A5B5-12324CAE9C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7305" y="745956"/>
            <a:ext cx="4705131" cy="1985211"/>
          </a:xfrm>
        </p:spPr>
        <p:txBody>
          <a:bodyPr>
            <a:normAutofit/>
          </a:bodyPr>
          <a:lstStyle/>
          <a:p>
            <a:r>
              <a:rPr lang="en-US" dirty="0" err="1"/>
              <a:t>Ruihhlo</a:t>
            </a:r>
            <a:r>
              <a:rPr lang="en-US" dirty="0"/>
              <a:t> </a:t>
            </a:r>
            <a:r>
              <a:rPr lang="en-US" dirty="0" err="1"/>
              <a:t>Ngawlveina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423689-1BB0-FC40-8B43-B4A276503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564" y="3470609"/>
            <a:ext cx="8880872" cy="3118808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err="1"/>
              <a:t>Ruihhlo</a:t>
            </a:r>
            <a:r>
              <a:rPr lang="en-US" sz="2800" dirty="0"/>
              <a:t> </a:t>
            </a:r>
            <a:r>
              <a:rPr lang="en-US" sz="2800" dirty="0" err="1"/>
              <a:t>Ngawlvei</a:t>
            </a:r>
            <a:r>
              <a:rPr lang="en-US" sz="2800" dirty="0"/>
              <a:t> (Addict) Vs </a:t>
            </a:r>
            <a:r>
              <a:rPr lang="en-US" sz="2800" dirty="0" err="1"/>
              <a:t>Ruihhlo</a:t>
            </a:r>
            <a:r>
              <a:rPr lang="en-US" sz="2800" dirty="0"/>
              <a:t> </a:t>
            </a:r>
            <a:r>
              <a:rPr lang="en-US" sz="2800" dirty="0" err="1"/>
              <a:t>Hmangsual</a:t>
            </a:r>
            <a:r>
              <a:rPr lang="en-US" sz="2800" dirty="0"/>
              <a:t> (Abuse)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err="1"/>
              <a:t>Sual</a:t>
            </a:r>
            <a:r>
              <a:rPr lang="en-US" sz="2800" dirty="0"/>
              <a:t> (Sin) Vs Disease (</a:t>
            </a:r>
            <a:r>
              <a:rPr lang="en-US" sz="2800" dirty="0" err="1"/>
              <a:t>Natna</a:t>
            </a:r>
            <a:r>
              <a:rPr lang="en-US" sz="2800" dirty="0"/>
              <a:t>) concept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err="1"/>
              <a:t>Ngawlveina</a:t>
            </a:r>
            <a:r>
              <a:rPr lang="en-US" sz="2800" dirty="0"/>
              <a:t> ah </a:t>
            </a:r>
            <a:r>
              <a:rPr lang="en-US" sz="2800" dirty="0" err="1"/>
              <a:t>chuan</a:t>
            </a:r>
            <a:r>
              <a:rPr lang="en-US" sz="2800" dirty="0"/>
              <a:t> </a:t>
            </a:r>
            <a:r>
              <a:rPr lang="en-US" sz="2800" dirty="0" err="1"/>
              <a:t>heng</a:t>
            </a:r>
            <a:r>
              <a:rPr lang="en-US" sz="2800" dirty="0"/>
              <a:t> hi a </a:t>
            </a:r>
            <a:r>
              <a:rPr lang="en-US" sz="2800" dirty="0" err="1"/>
              <a:t>awm</a:t>
            </a:r>
            <a:r>
              <a:rPr lang="en-US" sz="2800" dirty="0"/>
              <a:t> </a:t>
            </a:r>
            <a:r>
              <a:rPr lang="en-US" sz="2800" dirty="0" err="1"/>
              <a:t>ngei</a:t>
            </a:r>
            <a:r>
              <a:rPr lang="en-US" sz="2800" dirty="0"/>
              <a:t> </a:t>
            </a:r>
            <a:r>
              <a:rPr lang="en-US" sz="2800" dirty="0" err="1"/>
              <a:t>ngei</a:t>
            </a:r>
            <a:r>
              <a:rPr lang="en-US" sz="2800" dirty="0"/>
              <a:t> –</a:t>
            </a:r>
          </a:p>
          <a:p>
            <a:pPr marL="914400" lvl="1" indent="-457200" algn="l">
              <a:buFont typeface="Wingdings" pitchFamily="2" charset="2"/>
              <a:buChar char="v"/>
            </a:pPr>
            <a:r>
              <a:rPr lang="en-US" sz="2400" dirty="0"/>
              <a:t>Withdrawal (</a:t>
            </a:r>
            <a:r>
              <a:rPr lang="en-US" sz="2400" dirty="0" err="1"/>
              <a:t>chiri</a:t>
            </a:r>
            <a:r>
              <a:rPr lang="en-US" sz="2400" dirty="0"/>
              <a:t>)</a:t>
            </a:r>
          </a:p>
          <a:p>
            <a:pPr marL="914400" lvl="1" indent="-457200" algn="l">
              <a:buFont typeface="Wingdings" pitchFamily="2" charset="2"/>
              <a:buChar char="v"/>
            </a:pPr>
            <a:r>
              <a:rPr lang="en-US" sz="2400" dirty="0"/>
              <a:t>Craving (</a:t>
            </a:r>
            <a:r>
              <a:rPr lang="en-US" sz="2400" dirty="0" err="1"/>
              <a:t>chak</a:t>
            </a:r>
            <a:r>
              <a:rPr lang="en-US" sz="2400" dirty="0"/>
              <a:t> </a:t>
            </a:r>
            <a:r>
              <a:rPr lang="en-US" sz="2400" dirty="0" err="1"/>
              <a:t>huam</a:t>
            </a:r>
            <a:r>
              <a:rPr lang="en-US" sz="2400" dirty="0"/>
              <a:t> </a:t>
            </a:r>
            <a:r>
              <a:rPr lang="en-US" sz="2400" dirty="0" err="1"/>
              <a:t>huam</a:t>
            </a:r>
            <a:r>
              <a:rPr lang="en-US" sz="2400" dirty="0"/>
              <a:t>)</a:t>
            </a:r>
          </a:p>
          <a:p>
            <a:pPr marL="914400" lvl="1" indent="-457200" algn="l">
              <a:buFont typeface="Wingdings" pitchFamily="2" charset="2"/>
              <a:buChar char="v"/>
            </a:pPr>
            <a:r>
              <a:rPr lang="en-US" sz="2400" dirty="0"/>
              <a:t>Tolerance (</a:t>
            </a:r>
            <a:r>
              <a:rPr lang="en-US" sz="2400" dirty="0" err="1"/>
              <a:t>damdawi</a:t>
            </a:r>
            <a:r>
              <a:rPr lang="en-US" sz="2400" dirty="0"/>
              <a:t> </a:t>
            </a:r>
            <a:r>
              <a:rPr lang="en-US" sz="2400" dirty="0" err="1"/>
              <a:t>mamawh</a:t>
            </a:r>
            <a:r>
              <a:rPr lang="en-US" sz="2400" dirty="0"/>
              <a:t> </a:t>
            </a:r>
            <a:r>
              <a:rPr lang="en-US" sz="2400" dirty="0" err="1"/>
              <a:t>zat</a:t>
            </a:r>
            <a:r>
              <a:rPr lang="en-US" sz="2400" dirty="0"/>
              <a:t> tam </a:t>
            </a:r>
            <a:r>
              <a:rPr lang="en-US" sz="2400" dirty="0" err="1"/>
              <a:t>tial</a:t>
            </a:r>
            <a:r>
              <a:rPr lang="en-US" sz="2400" dirty="0"/>
              <a:t> </a:t>
            </a:r>
            <a:r>
              <a:rPr lang="en-US" sz="2400" dirty="0" err="1"/>
              <a:t>tial</a:t>
            </a:r>
            <a:r>
              <a:rPr lang="en-US" sz="2400" dirty="0"/>
              <a:t>)</a:t>
            </a:r>
          </a:p>
          <a:p>
            <a:pPr marL="914400" lvl="1" indent="-457200" algn="l">
              <a:buFont typeface="Wingdings" pitchFamily="2" charset="2"/>
              <a:buChar char="v"/>
            </a:pPr>
            <a:r>
              <a:rPr lang="en-US" sz="2400" dirty="0"/>
              <a:t>Harmful use (</a:t>
            </a:r>
            <a:r>
              <a:rPr lang="en-US" sz="2400" dirty="0" err="1"/>
              <a:t>harsatna</a:t>
            </a:r>
            <a:r>
              <a:rPr lang="en-US" sz="2400" dirty="0"/>
              <a:t> </a:t>
            </a:r>
            <a:r>
              <a:rPr lang="en-US" sz="2400" dirty="0" err="1"/>
              <a:t>thlen</a:t>
            </a:r>
            <a:r>
              <a:rPr lang="en-US" sz="2400" dirty="0"/>
              <a:t> </a:t>
            </a:r>
            <a:r>
              <a:rPr lang="en-US" sz="2400" dirty="0" err="1"/>
              <a:t>mahse</a:t>
            </a:r>
            <a:r>
              <a:rPr lang="en-US" sz="2400" dirty="0"/>
              <a:t> </a:t>
            </a:r>
            <a:r>
              <a:rPr lang="en-US" sz="2400" dirty="0" err="1"/>
              <a:t>hmang</a:t>
            </a:r>
            <a:r>
              <a:rPr lang="en-US" sz="2400" dirty="0"/>
              <a:t> lo </a:t>
            </a:r>
            <a:r>
              <a:rPr lang="en-US" sz="2400" dirty="0" err="1"/>
              <a:t>thei</a:t>
            </a:r>
            <a:r>
              <a:rPr lang="en-US" sz="2400" dirty="0"/>
              <a:t> lo)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Picture 2" descr="G:\Drug Awareness\ugly_dog.jpg">
            <a:extLst>
              <a:ext uri="{FF2B5EF4-FFF2-40B4-BE49-F238E27FC236}">
                <a16:creationId xmlns:a16="http://schemas.microsoft.com/office/drawing/2014/main" id="{05C21298-7495-8F41-8216-EB8B2302F8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6164" b="10178"/>
          <a:stretch/>
        </p:blipFill>
        <p:spPr bwMode="auto">
          <a:xfrm>
            <a:off x="131564" y="132345"/>
            <a:ext cx="4023088" cy="3118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193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F2358A-733B-9949-9E3D-835825284A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94"/>
          <a:stretch/>
        </p:blipFill>
        <p:spPr>
          <a:xfrm>
            <a:off x="20" y="10"/>
            <a:ext cx="3477914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477935" y="0"/>
            <a:ext cx="566606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E00283-5F3E-5C4E-9541-4EB9C4655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5568" y="336884"/>
            <a:ext cx="5317958" cy="235819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Drug Addiction (Dependency) </a:t>
            </a:r>
            <a:b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</a:br>
            <a:r>
              <a:rPr lang="en-US" sz="4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Ruihhlo</a:t>
            </a: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ngawlveina</a:t>
            </a: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 chu </a:t>
            </a:r>
            <a:r>
              <a:rPr lang="en-US" sz="4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enge</a:t>
            </a: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62190-F948-0B49-B547-48099343D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5568" y="2911642"/>
            <a:ext cx="5317958" cy="372979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>Definition of Addiction (</a:t>
            </a:r>
            <a:r>
              <a:rPr lang="en-US" sz="3600" dirty="0" err="1">
                <a:solidFill>
                  <a:schemeClr val="bg1"/>
                </a:solidFill>
              </a:rPr>
              <a:t>Hrilhfiahna</a:t>
            </a:r>
            <a:r>
              <a:rPr lang="en-US" sz="3600" dirty="0">
                <a:solidFill>
                  <a:schemeClr val="bg1"/>
                </a:solidFill>
              </a:rPr>
              <a:t>): Drug addiction is a “chronic relapsing brain disorder” (</a:t>
            </a:r>
            <a:r>
              <a:rPr lang="en-US" sz="3600" dirty="0" err="1">
                <a:solidFill>
                  <a:schemeClr val="bg1"/>
                </a:solidFill>
              </a:rPr>
              <a:t>Ruihhlo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ngawlveina</a:t>
            </a:r>
            <a:r>
              <a:rPr lang="en-US" sz="3600" dirty="0">
                <a:solidFill>
                  <a:schemeClr val="bg1"/>
                </a:solidFill>
              </a:rPr>
              <a:t> hi </a:t>
            </a:r>
            <a:r>
              <a:rPr lang="en-US" sz="3600" dirty="0" err="1">
                <a:solidFill>
                  <a:schemeClr val="bg1"/>
                </a:solidFill>
              </a:rPr>
              <a:t>thluak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natna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benvawn</a:t>
            </a:r>
            <a:r>
              <a:rPr lang="en-US" sz="3600" dirty="0">
                <a:solidFill>
                  <a:schemeClr val="bg1"/>
                </a:solidFill>
              </a:rPr>
              <a:t>, lo </a:t>
            </a:r>
            <a:r>
              <a:rPr lang="en-US" sz="3600" dirty="0" err="1">
                <a:solidFill>
                  <a:schemeClr val="bg1"/>
                </a:solidFill>
              </a:rPr>
              <a:t>lang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chhuak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leh</a:t>
            </a:r>
            <a:r>
              <a:rPr lang="en-US" sz="3600" dirty="0">
                <a:solidFill>
                  <a:schemeClr val="bg1"/>
                </a:solidFill>
              </a:rPr>
              <a:t> thin a </a:t>
            </a:r>
            <a:r>
              <a:rPr lang="en-US" sz="3600" dirty="0" err="1">
                <a:solidFill>
                  <a:schemeClr val="bg1"/>
                </a:solidFill>
              </a:rPr>
              <a:t>ni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3015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F31793-37C0-47A4-986E-EDEAA3716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059" y="2053641"/>
            <a:ext cx="275187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Definition of Substances (Psychoactive Substances) -RUIHHLO: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0774B7-BD33-4FC9-A68D-6663410DC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4057" y="113218"/>
            <a:ext cx="4384481" cy="66446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74320" lvl="0" indent="-228600" algn="l">
              <a:spcBef>
                <a:spcPts val="580"/>
              </a:spcBef>
              <a:buClr>
                <a:srgbClr val="A53010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</a:rPr>
              <a:t>Any substances which can cause: </a:t>
            </a:r>
          </a:p>
          <a:p>
            <a:pPr marL="682625" lvl="0" indent="-228600" algn="l">
              <a:spcBef>
                <a:spcPts val="580"/>
              </a:spcBef>
              <a:buClr>
                <a:srgbClr val="A53010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</a:rPr>
              <a:t>Sensory Distortion</a:t>
            </a:r>
            <a:r>
              <a:rPr lang="en-US" sz="2800" dirty="0">
                <a:solidFill>
                  <a:srgbClr val="000000"/>
                </a:solidFill>
              </a:rPr>
              <a:t> (hear, sees, smells, taste etc.); </a:t>
            </a:r>
          </a:p>
          <a:p>
            <a:pPr marL="682625" lvl="0" indent="-228600" algn="l">
              <a:spcBef>
                <a:spcPts val="580"/>
              </a:spcBef>
              <a:buClr>
                <a:srgbClr val="A53010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</a:rPr>
              <a:t>Mood changes;</a:t>
            </a:r>
            <a:endParaRPr lang="en-US" sz="2800" dirty="0">
              <a:solidFill>
                <a:srgbClr val="000000"/>
              </a:solidFill>
            </a:endParaRPr>
          </a:p>
          <a:p>
            <a:pPr marL="682625" lvl="0" indent="-228600" algn="l">
              <a:spcBef>
                <a:spcPts val="580"/>
              </a:spcBef>
              <a:buClr>
                <a:srgbClr val="A53010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</a:rPr>
              <a:t>Change in Cognition (thought process)</a:t>
            </a:r>
            <a:r>
              <a:rPr lang="en-US" sz="2800" dirty="0">
                <a:solidFill>
                  <a:srgbClr val="000000"/>
                </a:solidFill>
              </a:rPr>
              <a:t>; </a:t>
            </a:r>
          </a:p>
          <a:p>
            <a:pPr marL="682625" lvl="0" indent="-228600" algn="l">
              <a:spcBef>
                <a:spcPts val="580"/>
              </a:spcBef>
              <a:buClr>
                <a:srgbClr val="A53010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 err="1">
                <a:solidFill>
                  <a:srgbClr val="000000"/>
                </a:solidFill>
              </a:rPr>
              <a:t>Behaviour</a:t>
            </a:r>
            <a:r>
              <a:rPr lang="en-US" sz="2800" b="1" dirty="0">
                <a:solidFill>
                  <a:srgbClr val="000000"/>
                </a:solidFill>
              </a:rPr>
              <a:t>; and</a:t>
            </a:r>
            <a:endParaRPr lang="en-US" sz="2800" dirty="0">
              <a:solidFill>
                <a:srgbClr val="000000"/>
              </a:solidFill>
            </a:endParaRPr>
          </a:p>
          <a:p>
            <a:pPr marL="682625" lvl="0" indent="-228600" algn="l">
              <a:spcBef>
                <a:spcPts val="580"/>
              </a:spcBef>
              <a:buClr>
                <a:srgbClr val="A53010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</a:rPr>
              <a:t>Motor functions</a:t>
            </a:r>
            <a:endParaRPr lang="en-US" sz="2800" dirty="0">
              <a:solidFill>
                <a:srgbClr val="000000"/>
              </a:solidFill>
            </a:endParaRPr>
          </a:p>
          <a:p>
            <a:pPr marL="274320" lvl="0" indent="-228600" algn="l">
              <a:spcBef>
                <a:spcPts val="580"/>
              </a:spcBef>
              <a:buClr>
                <a:srgbClr val="A53010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</a:rPr>
              <a:t>These substances can either be </a:t>
            </a:r>
            <a:r>
              <a:rPr lang="en-US" sz="2800" b="1" dirty="0">
                <a:solidFill>
                  <a:srgbClr val="000000"/>
                </a:solidFill>
              </a:rPr>
              <a:t>licit (legal) or illicit (illegal)</a:t>
            </a:r>
          </a:p>
          <a:p>
            <a:pPr marL="274320" lvl="0" indent="-228600" algn="l">
              <a:spcBef>
                <a:spcPts val="580"/>
              </a:spcBef>
              <a:buClr>
                <a:srgbClr val="A53010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</a:rPr>
              <a:t>Can result in </a:t>
            </a:r>
            <a:r>
              <a:rPr lang="en-US" sz="2800" b="1" dirty="0">
                <a:solidFill>
                  <a:srgbClr val="000000"/>
                </a:solidFill>
              </a:rPr>
              <a:t>Dependence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15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1205</Words>
  <Application>Microsoft Macintosh PowerPoint</Application>
  <PresentationFormat>On-screen Show (4:3)</PresentationFormat>
  <Paragraphs>164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Segoe Print</vt:lpstr>
      <vt:lpstr>Wingdings</vt:lpstr>
      <vt:lpstr>Office Theme</vt:lpstr>
      <vt:lpstr>Retrospect</vt:lpstr>
      <vt:lpstr>Drug Abuse: 1. Reasons and Repercussions 2. Types of Drugs 3. Signs &amp; Symptoms 4. Ill Effects of Drugs and Alcohol 5. Treatment Aspects 6. Prevention</vt:lpstr>
      <vt:lpstr>Available Statistics : Substance Use</vt:lpstr>
      <vt:lpstr>Available Statistics : Substance Use</vt:lpstr>
      <vt:lpstr>Magnitude of Substance Use in India 2019: MSJE</vt:lpstr>
      <vt:lpstr>Ruihhlo hmansual kailawn</vt:lpstr>
      <vt:lpstr>Stages of Substance Use</vt:lpstr>
      <vt:lpstr>Ruihhlo Ngawlveina</vt:lpstr>
      <vt:lpstr>Drug Addiction (Dependency)  Ruihhlo ngawlveina chu enge?</vt:lpstr>
      <vt:lpstr>Definition of Substances (Psychoactive Substances) -RUIHHLO:</vt:lpstr>
      <vt:lpstr>Types of Drugs</vt:lpstr>
      <vt:lpstr>Signs of Drug Abuse</vt:lpstr>
      <vt:lpstr>Ruihhlo Tih Chhan</vt:lpstr>
      <vt:lpstr>Ruihhlo vanga harsatna</vt:lpstr>
      <vt:lpstr>Ruihhlo hmansual nghawng</vt:lpstr>
      <vt:lpstr>Drug Abuse/ Addiction Treatment</vt:lpstr>
      <vt:lpstr>Management</vt:lpstr>
      <vt:lpstr>Drug Addiction Treatment</vt:lpstr>
      <vt:lpstr>Drug Addiction Treatment</vt:lpstr>
      <vt:lpstr>PowerPoint Presentation</vt:lpstr>
      <vt:lpstr>Drug Abuse/Addiction Prevention</vt:lpstr>
      <vt:lpstr>Prevention Tips</vt:lpstr>
      <vt:lpstr>About Alcohol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 Abuse: 1. Reasons and Repercussions 2. Types of Drugs 3. Signs &amp; Symptoms 4. Ill Effects of Drugs and Alcohol 5. Treatment Aspects</dc:title>
  <dc:creator>Chawng Lungmuana</dc:creator>
  <cp:lastModifiedBy>Chawng Lungmuana</cp:lastModifiedBy>
  <cp:revision>10</cp:revision>
  <dcterms:created xsi:type="dcterms:W3CDTF">2019-03-21T11:45:20Z</dcterms:created>
  <dcterms:modified xsi:type="dcterms:W3CDTF">2019-06-14T04:41:42Z</dcterms:modified>
</cp:coreProperties>
</file>